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976A5-ADB0-4277-ABC3-66DA101596D0}">
  <a:tblStyle styleId="{EDD976A5-ADB0-4277-ABC3-66DA101596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a16799006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da16799006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a16799006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da16799006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da16799006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da16799006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a16799006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da16799006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da16799006_2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da16799006_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da16799006_2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3da16799006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da4d3965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3da4d3965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da4d3965d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3da4d3965d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da4d3965d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3da4d3965d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a16799006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da16799006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a16799006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da16799006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a16799006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da16799006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a16799006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da16799006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a1679900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da1679900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a16799006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da16799006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a1679900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da1679900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da16799006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da16799006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Microsoft JhengHei"/>
              <a:buNone/>
              <a:defRPr sz="6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7" name="Google Shape;67;p14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800100" y="2143125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Microsoft JhengHei"/>
              <a:buNone/>
              <a:defRPr sz="330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2" name="Google Shape;82;p16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822959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82296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4"/>
          </p:nvPr>
        </p:nvSpPr>
        <p:spPr>
          <a:xfrm>
            <a:off x="466344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icrosoft JhengHei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11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icrosoft JhengHei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1" y="0"/>
            <a:ext cx="9143989" cy="36863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48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 rot="5400000">
            <a:off x="3086100" y="-878839"/>
            <a:ext cx="301752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 rot="5400000">
            <a:off x="5370480" y="1484279"/>
            <a:ext cx="4318066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 rot="5400000">
            <a:off x="1369979" y="-430246"/>
            <a:ext cx="4318067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8801100" y="0"/>
            <a:ext cx="342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0" y="0"/>
            <a:ext cx="821531" cy="5143500"/>
          </a:xfrm>
          <a:prstGeom prst="rect">
            <a:avLst/>
          </a:prstGeom>
          <a:solidFill>
            <a:srgbClr val="D8CDB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25"/>
          <p:cNvCxnSpPr/>
          <p:nvPr/>
        </p:nvCxnSpPr>
        <p:spPr>
          <a:xfrm>
            <a:off x="821531" y="0"/>
            <a:ext cx="0" cy="5143500"/>
          </a:xfrm>
          <a:prstGeom prst="straightConnector1">
            <a:avLst/>
          </a:prstGeom>
          <a:noFill/>
          <a:ln w="889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65" y="78196"/>
            <a:ext cx="580899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29317" y="805456"/>
            <a:ext cx="574898" cy="428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Jheng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0" y="0"/>
            <a:ext cx="821531" cy="5143500"/>
          </a:xfrm>
          <a:prstGeom prst="rect">
            <a:avLst/>
          </a:prstGeom>
          <a:solidFill>
            <a:srgbClr val="D8CDB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26"/>
          <p:cNvCxnSpPr/>
          <p:nvPr/>
        </p:nvCxnSpPr>
        <p:spPr>
          <a:xfrm>
            <a:off x="821531" y="0"/>
            <a:ext cx="0" cy="5143500"/>
          </a:xfrm>
          <a:prstGeom prst="straightConnector1">
            <a:avLst/>
          </a:prstGeom>
          <a:noFill/>
          <a:ln w="889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1" name="Google Shape;1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27" y="78197"/>
            <a:ext cx="580899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129317" y="805456"/>
            <a:ext cx="574898" cy="40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Jheng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8743949" y="78197"/>
            <a:ext cx="342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1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1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JhengHei"/>
              <a:buNone/>
              <a:defRPr sz="2400" b="1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18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sz="15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895149" y="1303384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Microsoft JhengHei"/>
              <a:buNone/>
            </a:pPr>
            <a:r>
              <a:rPr lang="zh-TW" sz="4100" b="1" dirty="0"/>
              <a:t>防災校園輔導</a:t>
            </a:r>
            <a:endParaRPr sz="4100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822960" y="3409406"/>
            <a:ext cx="7543800" cy="78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縣市防災專家學者、顧問到校輔導行前會議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6"/>
          <p:cNvGrpSpPr/>
          <p:nvPr/>
        </p:nvGrpSpPr>
        <p:grpSpPr>
          <a:xfrm>
            <a:off x="1155655" y="968888"/>
            <a:ext cx="5852160" cy="3642585"/>
            <a:chOff x="1497330" y="196091"/>
            <a:chExt cx="10199372" cy="6583680"/>
          </a:xfrm>
        </p:grpSpPr>
        <p:pic>
          <p:nvPicPr>
            <p:cNvPr id="304" name="Google Shape;304;p36"/>
            <p:cNvPicPr preferRelativeResize="0"/>
            <p:nvPr/>
          </p:nvPicPr>
          <p:blipFill rotWithShape="1">
            <a:blip r:embed="rId3">
              <a:alphaModFix/>
            </a:blip>
            <a:srcRect l="23625" t="28666" r="23406" b="10000"/>
            <a:stretch/>
          </p:blipFill>
          <p:spPr>
            <a:xfrm>
              <a:off x="1497330" y="196091"/>
              <a:ext cx="10108096" cy="6583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36"/>
            <p:cNvSpPr/>
            <p:nvPr/>
          </p:nvSpPr>
          <p:spPr>
            <a:xfrm>
              <a:off x="2914649" y="612395"/>
              <a:ext cx="8782052" cy="999236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2914650" y="199134"/>
              <a:ext cx="8782052" cy="440946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2914647" y="1611631"/>
              <a:ext cx="3181353" cy="104013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8" name="Google Shape;308;p36"/>
          <p:cNvCxnSpPr/>
          <p:nvPr/>
        </p:nvCxnSpPr>
        <p:spPr>
          <a:xfrm rot="10800000" flipH="1">
            <a:off x="1009650" y="727853"/>
            <a:ext cx="6329363" cy="243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36"/>
          <p:cNvSpPr txBox="1"/>
          <p:nvPr/>
        </p:nvSpPr>
        <p:spPr>
          <a:xfrm>
            <a:off x="1069951" y="273844"/>
            <a:ext cx="4016399" cy="4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防災演練腳本</a:t>
            </a:r>
            <a:endParaRPr sz="1100"/>
          </a:p>
        </p:txBody>
      </p:sp>
      <p:sp>
        <p:nvSpPr>
          <p:cNvPr id="310" name="Google Shape;310;p36"/>
          <p:cNvSpPr/>
          <p:nvPr/>
        </p:nvSpPr>
        <p:spPr>
          <a:xfrm>
            <a:off x="5099073" y="1797435"/>
            <a:ext cx="3117464" cy="438581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69900" marR="0" lvl="0" indent="-469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例如：規模</a:t>
            </a:r>
            <a:r>
              <a:rPr lang="zh-TW" sz="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6.0</a:t>
            </a: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地震，學校所在地區</a:t>
            </a:r>
            <a:r>
              <a:rPr lang="zh-TW" sz="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震度強度5弱</a:t>
            </a: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，搖晃時間持續</a:t>
            </a:r>
            <a:r>
              <a:rPr lang="zh-TW" sz="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60秒</a:t>
            </a: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1" name="Google Shape;311;p36" descr="箭號 (逆時針曲線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44718">
            <a:off x="4558635" y="1523422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>
            <a:spLocks noGrp="1"/>
          </p:cNvSpPr>
          <p:nvPr>
            <p:ph type="ctrTitle"/>
          </p:nvPr>
        </p:nvSpPr>
        <p:spPr>
          <a:xfrm>
            <a:off x="1554480" y="2143125"/>
            <a:ext cx="67894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Microsoft JhengHei"/>
              <a:buNone/>
            </a:pPr>
            <a:r>
              <a:rPr lang="zh-TW" dirty="0"/>
              <a:t>輔導訪視操作方式</a:t>
            </a:r>
            <a:endParaRPr dirty="0"/>
          </a:p>
        </p:txBody>
      </p:sp>
      <p:sp>
        <p:nvSpPr>
          <p:cNvPr id="317" name="Google Shape;317;p37"/>
          <p:cNvSpPr/>
          <p:nvPr/>
        </p:nvSpPr>
        <p:spPr>
          <a:xfrm>
            <a:off x="901336" y="242896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/>
          <p:nvPr/>
        </p:nvSpPr>
        <p:spPr>
          <a:xfrm>
            <a:off x="637178" y="305217"/>
            <a:ext cx="7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1-3月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1449164" y="0"/>
            <a:ext cx="1718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辦理縣市防災專家學者、顧問到校輔導行前會議</a:t>
            </a:r>
            <a:endParaRPr sz="1600" b="1" i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637178" y="1343984"/>
            <a:ext cx="7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4-5月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551356" y="2489435"/>
            <a:ext cx="9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５-６月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1498093" y="2455884"/>
            <a:ext cx="162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校園環境檢核</a:t>
            </a:r>
            <a:endParaRPr sz="1600" b="1" i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456656" y="4404649"/>
            <a:ext cx="10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11 - 12月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1737034" y="4297458"/>
            <a:ext cx="1142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結案</a:t>
            </a:r>
            <a:endParaRPr sz="1600" b="1" i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成果報告</a:t>
            </a:r>
            <a:endParaRPr sz="1200" dirty="0"/>
          </a:p>
        </p:txBody>
      </p:sp>
      <p:sp>
        <p:nvSpPr>
          <p:cNvPr id="330" name="Google Shape;330;p38"/>
          <p:cNvSpPr/>
          <p:nvPr/>
        </p:nvSpPr>
        <p:spPr>
          <a:xfrm>
            <a:off x="3547524" y="133265"/>
            <a:ext cx="5122200" cy="2694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共同訂定全校防災演練到校輔導共識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" name="Google Shape;331;p38"/>
          <p:cNvSpPr/>
          <p:nvPr/>
        </p:nvSpPr>
        <p:spPr>
          <a:xfrm>
            <a:off x="3547608" y="615951"/>
            <a:ext cx="5122200" cy="778800"/>
          </a:xfrm>
          <a:prstGeom prst="roundRect">
            <a:avLst>
              <a:gd name="adj" fmla="val 8280"/>
            </a:avLst>
          </a:prstGeom>
          <a:solidFill>
            <a:srgbClr val="E1EFD8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防災校園建置工作坊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-11430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1.說明計畫緣起、工作執行時程及操作方式、防災校園建置工作要項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-11430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2.校園防災地圖製作、校園災害防救計畫、防災演練腳本編撰等實務操作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3547524" y="2415804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學校基本資料與環境介紹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3547524" y="2731518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校園災害潛勢現地踏勘</a:t>
            </a:r>
            <a:endParaRPr sz="1200" dirty="0"/>
          </a:p>
        </p:txBody>
      </p:sp>
      <p:sp>
        <p:nvSpPr>
          <p:cNvPr id="334" name="Google Shape;334;p38"/>
          <p:cNvSpPr/>
          <p:nvPr/>
        </p:nvSpPr>
        <p:spPr>
          <a:xfrm>
            <a:off x="3565107" y="1934787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協助建立並構思防災教育課程</a:t>
            </a:r>
            <a:endParaRPr sz="1200" dirty="0"/>
          </a:p>
        </p:txBody>
      </p:sp>
      <p:sp>
        <p:nvSpPr>
          <p:cNvPr id="335" name="Google Shape;335;p38"/>
          <p:cNvSpPr/>
          <p:nvPr/>
        </p:nvSpPr>
        <p:spPr>
          <a:xfrm>
            <a:off x="3539463" y="3678161"/>
            <a:ext cx="5147700" cy="2703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全校防災演練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3547524" y="3192205"/>
            <a:ext cx="5139600" cy="2703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修正、增補或整理校園災害防救計畫書、防災地圖、防災演練腳本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3565106" y="4095741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協助學校提供成果報告書相關資訊</a:t>
            </a: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3565106" y="4404649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協助並指導學校撰寫成果報告書</a:t>
            </a:r>
            <a:endParaRPr sz="1200" dirty="0"/>
          </a:p>
        </p:txBody>
      </p:sp>
      <p:sp>
        <p:nvSpPr>
          <p:cNvPr id="339" name="Google Shape;339;p38"/>
          <p:cNvSpPr/>
          <p:nvPr/>
        </p:nvSpPr>
        <p:spPr>
          <a:xfrm>
            <a:off x="3565106" y="4713558"/>
            <a:ext cx="5122200" cy="27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績優學校評選</a:t>
            </a:r>
            <a:endParaRPr sz="1200" dirty="0"/>
          </a:p>
        </p:txBody>
      </p:sp>
      <p:cxnSp>
        <p:nvCxnSpPr>
          <p:cNvPr id="340" name="Google Shape;340;p38"/>
          <p:cNvCxnSpPr/>
          <p:nvPr/>
        </p:nvCxnSpPr>
        <p:spPr>
          <a:xfrm>
            <a:off x="3310096" y="71438"/>
            <a:ext cx="6000" cy="4671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cxnSp>
        <p:nvCxnSpPr>
          <p:cNvPr id="341" name="Google Shape;341;p38"/>
          <p:cNvCxnSpPr/>
          <p:nvPr/>
        </p:nvCxnSpPr>
        <p:spPr>
          <a:xfrm flipH="1">
            <a:off x="3310119" y="538526"/>
            <a:ext cx="11700" cy="17577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cxnSp>
        <p:nvCxnSpPr>
          <p:cNvPr id="342" name="Google Shape;342;p38"/>
          <p:cNvCxnSpPr/>
          <p:nvPr/>
        </p:nvCxnSpPr>
        <p:spPr>
          <a:xfrm>
            <a:off x="3310096" y="2309090"/>
            <a:ext cx="6000" cy="8100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cxnSp>
        <p:nvCxnSpPr>
          <p:cNvPr id="343" name="Google Shape;343;p38"/>
          <p:cNvCxnSpPr/>
          <p:nvPr/>
        </p:nvCxnSpPr>
        <p:spPr>
          <a:xfrm>
            <a:off x="3321819" y="538527"/>
            <a:ext cx="53478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3321819" y="2296347"/>
            <a:ext cx="53655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p38"/>
          <p:cNvCxnSpPr/>
          <p:nvPr/>
        </p:nvCxnSpPr>
        <p:spPr>
          <a:xfrm>
            <a:off x="3321819" y="3590657"/>
            <a:ext cx="11700" cy="4455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sp>
        <p:nvSpPr>
          <p:cNvPr id="346" name="Google Shape;346;p38"/>
          <p:cNvSpPr/>
          <p:nvPr/>
        </p:nvSpPr>
        <p:spPr>
          <a:xfrm>
            <a:off x="783008" y="843955"/>
            <a:ext cx="4395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783008" y="1916709"/>
            <a:ext cx="4395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783008" y="3479496"/>
            <a:ext cx="4395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1519752" y="1240109"/>
            <a:ext cx="157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防災校園建置工作坊</a:t>
            </a:r>
            <a:endParaRPr sz="1600" b="1" i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3547524" y="1429601"/>
            <a:ext cx="5122200" cy="4386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協助受輔導學校檢視校園災害防救計畫書內容、防災演練腳本，並提供相關意見</a:t>
            </a:r>
            <a:endParaRPr sz="1200" dirty="0"/>
          </a:p>
        </p:txBody>
      </p:sp>
      <p:cxnSp>
        <p:nvCxnSpPr>
          <p:cNvPr id="351" name="Google Shape;351;p38"/>
          <p:cNvCxnSpPr/>
          <p:nvPr/>
        </p:nvCxnSpPr>
        <p:spPr>
          <a:xfrm>
            <a:off x="3333540" y="3100689"/>
            <a:ext cx="53538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38"/>
          <p:cNvCxnSpPr/>
          <p:nvPr/>
        </p:nvCxnSpPr>
        <p:spPr>
          <a:xfrm>
            <a:off x="3298376" y="3119145"/>
            <a:ext cx="11700" cy="4716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cxnSp>
        <p:nvCxnSpPr>
          <p:cNvPr id="353" name="Google Shape;353;p38"/>
          <p:cNvCxnSpPr/>
          <p:nvPr/>
        </p:nvCxnSpPr>
        <p:spPr>
          <a:xfrm>
            <a:off x="3333540" y="3590657"/>
            <a:ext cx="53538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38"/>
          <p:cNvCxnSpPr/>
          <p:nvPr/>
        </p:nvCxnSpPr>
        <p:spPr>
          <a:xfrm>
            <a:off x="3333540" y="4036033"/>
            <a:ext cx="535380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38"/>
          <p:cNvCxnSpPr/>
          <p:nvPr/>
        </p:nvCxnSpPr>
        <p:spPr>
          <a:xfrm>
            <a:off x="3327680" y="4036033"/>
            <a:ext cx="17700" cy="9480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ot"/>
            <a:miter lim="800000"/>
            <a:headEnd type="oval" w="lg" len="lg"/>
            <a:tailEnd type="oval" w="lg" len="lg"/>
          </a:ln>
        </p:spPr>
      </p:cxnSp>
      <p:sp>
        <p:nvSpPr>
          <p:cNvPr id="356" name="Google Shape;356;p38"/>
          <p:cNvSpPr/>
          <p:nvPr/>
        </p:nvSpPr>
        <p:spPr>
          <a:xfrm>
            <a:off x="520283" y="3745962"/>
            <a:ext cx="96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9 - 10月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783008" y="4056627"/>
            <a:ext cx="4395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1498093" y="3732267"/>
            <a:ext cx="162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全校防災演練</a:t>
            </a:r>
            <a:endParaRPr sz="1200" dirty="0"/>
          </a:p>
        </p:txBody>
      </p:sp>
      <p:sp>
        <p:nvSpPr>
          <p:cNvPr id="359" name="Google Shape;359;p38"/>
          <p:cNvSpPr/>
          <p:nvPr/>
        </p:nvSpPr>
        <p:spPr>
          <a:xfrm>
            <a:off x="551350" y="3130100"/>
            <a:ext cx="861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7 - 8月</a:t>
            </a:r>
            <a:endParaRPr sz="1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1498093" y="3149610"/>
            <a:ext cx="1620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i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修正、增補或整理</a:t>
            </a:r>
            <a:endParaRPr sz="1600" b="1" i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783008" y="2826602"/>
            <a:ext cx="4395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39"/>
          <p:cNvCxnSpPr/>
          <p:nvPr/>
        </p:nvCxnSpPr>
        <p:spPr>
          <a:xfrm rot="10800000" flipH="1">
            <a:off x="822960" y="721321"/>
            <a:ext cx="6329363" cy="243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39"/>
          <p:cNvSpPr txBox="1"/>
          <p:nvPr/>
        </p:nvSpPr>
        <p:spPr>
          <a:xfrm>
            <a:off x="883261" y="267312"/>
            <a:ext cx="4016399" cy="4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校園環境檢核</a:t>
            </a:r>
            <a:endParaRPr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graphicFrame>
        <p:nvGraphicFramePr>
          <p:cNvPr id="368" name="Google Shape;368;p39"/>
          <p:cNvGraphicFramePr/>
          <p:nvPr>
            <p:extLst>
              <p:ext uri="{D42A27DB-BD31-4B8C-83A1-F6EECF244321}">
                <p14:modId xmlns:p14="http://schemas.microsoft.com/office/powerpoint/2010/main" val="4221663363"/>
              </p:ext>
            </p:extLst>
          </p:nvPr>
        </p:nvGraphicFramePr>
        <p:xfrm>
          <a:off x="705488" y="782400"/>
          <a:ext cx="8236975" cy="3774320"/>
        </p:xfrm>
        <a:graphic>
          <a:graphicData uri="http://schemas.openxmlformats.org/drawingml/2006/table">
            <a:tbl>
              <a:tblPr>
                <a:noFill/>
                <a:tableStyleId>{EDD976A5-ADB0-4277-ABC3-66DA101596D0}</a:tableStyleId>
              </a:tblPr>
              <a:tblGrid>
                <a:gridCol w="5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工作要項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負責單位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資料準備（防災校園）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主辦：受輔導學校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協辦：縣市輔導團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準備約20分鐘之簡報，詳細內容請見附錄五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視情況進行內容之討論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30~40分鐘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校園現地環境踏查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主辦：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災害潛勢檢核：學校、專家學者、縣市輔導團</a:t>
                      </a:r>
                      <a:endParaRPr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消防檢測：視需要邀請</a:t>
                      </a:r>
                      <a:endParaRPr sz="16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學校災害潛勢調查表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視縣市及學校狀況進行邀請消防檢測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30~40分鐘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綜合討論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主辦：專家學者、縣市輔導團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協辦：受輔導學校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專家學者提出具體建議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30~40分鐘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總計：大約120分鐘（2小時）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3" name="Google Shape;373;p40"/>
          <p:cNvCxnSpPr/>
          <p:nvPr/>
        </p:nvCxnSpPr>
        <p:spPr>
          <a:xfrm rot="10800000" flipH="1">
            <a:off x="1009650" y="727853"/>
            <a:ext cx="6329363" cy="243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40"/>
          <p:cNvSpPr txBox="1"/>
          <p:nvPr/>
        </p:nvSpPr>
        <p:spPr>
          <a:xfrm>
            <a:off x="1069950" y="273850"/>
            <a:ext cx="53952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校園環境檢核紀錄表（學校使用）</a:t>
            </a:r>
            <a:endParaRPr sz="1100"/>
          </a:p>
        </p:txBody>
      </p:sp>
      <p:sp>
        <p:nvSpPr>
          <p:cNvPr id="377" name="Google Shape;377;p40"/>
          <p:cNvSpPr txBox="1"/>
          <p:nvPr/>
        </p:nvSpPr>
        <p:spPr>
          <a:xfrm>
            <a:off x="3821925" y="1035825"/>
            <a:ext cx="4925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54000" marR="0" lvl="0" indent="-247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第一次校園環境檢核，由專家到校協助。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4000" marR="0" lvl="0" indent="-247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第二次全校防災演練，則由縣市輔導團員到校協助。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12C8E34-5EAE-42CE-BBC6-59C9B6771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38" y="777901"/>
            <a:ext cx="2803287" cy="396772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96952B5-54C1-4C82-B7DE-75636AECD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12" y="1741394"/>
            <a:ext cx="2806569" cy="28934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41"/>
          <p:cNvCxnSpPr/>
          <p:nvPr/>
        </p:nvCxnSpPr>
        <p:spPr>
          <a:xfrm rot="10800000" flipH="1">
            <a:off x="1009650" y="727889"/>
            <a:ext cx="63294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41"/>
          <p:cNvSpPr txBox="1"/>
          <p:nvPr/>
        </p:nvSpPr>
        <p:spPr>
          <a:xfrm>
            <a:off x="1069950" y="273850"/>
            <a:ext cx="51309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校園環境檢核紀錄表（委員使用）</a:t>
            </a:r>
            <a:endParaRPr sz="11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8FDD00-1C24-49B2-9290-85679E0A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23" y="804532"/>
            <a:ext cx="2814527" cy="390847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C7F80F-6EC8-4613-B278-1A1076AA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65" y="926179"/>
            <a:ext cx="2642680" cy="37868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0" name="Google Shape;390;p42"/>
          <p:cNvCxnSpPr/>
          <p:nvPr/>
        </p:nvCxnSpPr>
        <p:spPr>
          <a:xfrm rot="10800000" flipH="1">
            <a:off x="1009650" y="727889"/>
            <a:ext cx="63294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391;p42"/>
          <p:cNvSpPr txBox="1"/>
          <p:nvPr/>
        </p:nvSpPr>
        <p:spPr>
          <a:xfrm>
            <a:off x="1069950" y="273850"/>
            <a:ext cx="51309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全校防災演練紀錄表（委員使用）</a:t>
            </a:r>
            <a:endParaRPr sz="1100" dirty="0"/>
          </a:p>
        </p:txBody>
      </p:sp>
      <p:pic>
        <p:nvPicPr>
          <p:cNvPr id="392" name="Google Shape;392;p42" title="截圖 2026-03-25 中午12.00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424" y="907250"/>
            <a:ext cx="2576225" cy="37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2" title="截圖 2026-03-25 中午12.00.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025" y="975125"/>
            <a:ext cx="2523975" cy="358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Google Shape;398;p43"/>
          <p:cNvCxnSpPr/>
          <p:nvPr/>
        </p:nvCxnSpPr>
        <p:spPr>
          <a:xfrm rot="10800000" flipH="1">
            <a:off x="1009650" y="727889"/>
            <a:ext cx="63294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9" name="Google Shape;399;p43"/>
          <p:cNvSpPr txBox="1"/>
          <p:nvPr/>
        </p:nvSpPr>
        <p:spPr>
          <a:xfrm>
            <a:off x="1069950" y="273850"/>
            <a:ext cx="51309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全校防災演練紀錄表（委員使用）</a:t>
            </a:r>
            <a:endParaRPr sz="1100" dirty="0"/>
          </a:p>
        </p:txBody>
      </p:sp>
      <p:pic>
        <p:nvPicPr>
          <p:cNvPr id="400" name="Google Shape;400;p43" title="截圖 2026-03-25 中午12.01.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626" y="914375"/>
            <a:ext cx="2549375" cy="37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3" title="截圖 2026-03-25 中午12.01.49.png"/>
          <p:cNvPicPr preferRelativeResize="0"/>
          <p:nvPr/>
        </p:nvPicPr>
        <p:blipFill rotWithShape="1">
          <a:blip r:embed="rId4">
            <a:alphaModFix/>
          </a:blip>
          <a:srcRect t="4940" b="10033"/>
          <a:stretch/>
        </p:blipFill>
        <p:spPr>
          <a:xfrm>
            <a:off x="4724400" y="1085850"/>
            <a:ext cx="2799800" cy="34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JhengHei"/>
              <a:buNone/>
            </a:pPr>
            <a:r>
              <a:rPr lang="zh-TW" b="1"/>
              <a:t>目的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901337" y="1443445"/>
            <a:ext cx="7452360" cy="80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dirty="0"/>
              <a:t>輔導團應邀請</a:t>
            </a:r>
            <a:r>
              <a:rPr lang="zh-TW" b="1" dirty="0"/>
              <a:t>縣市防災專家學者</a:t>
            </a:r>
            <a:r>
              <a:rPr lang="zh-TW" dirty="0"/>
              <a:t>、</a:t>
            </a:r>
            <a:r>
              <a:rPr lang="zh-TW" b="1" dirty="0"/>
              <a:t>顧問</a:t>
            </a:r>
            <a:r>
              <a:rPr lang="zh-TW" dirty="0"/>
              <a:t>辦理「縣市防災專家學者、顧問到校輔導行前會議」，訂定</a:t>
            </a:r>
            <a:r>
              <a:rPr lang="zh-TW" b="1" dirty="0"/>
              <a:t>到校輔導共識</a:t>
            </a:r>
            <a:r>
              <a:rPr lang="zh-TW" dirty="0"/>
              <a:t>。</a:t>
            </a:r>
            <a:endParaRPr dirty="0"/>
          </a:p>
        </p:txBody>
      </p:sp>
      <p:sp>
        <p:nvSpPr>
          <p:cNvPr id="166" name="Google Shape;166;p28"/>
          <p:cNvSpPr/>
          <p:nvPr/>
        </p:nvSpPr>
        <p:spPr>
          <a:xfrm>
            <a:off x="1423853" y="2246811"/>
            <a:ext cx="7328263" cy="126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防災校園建置工作坊</a:t>
            </a: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(包含校園災害潛勢資料、修訂防災地圖、校園防災計畫及修改防災演練腳本）</a:t>
            </a:r>
            <a:endParaRPr sz="15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輔導訪視操作方式</a:t>
            </a:r>
            <a:br>
              <a:rPr 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901337" y="2322016"/>
            <a:ext cx="378000" cy="37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894986" y="3100822"/>
            <a:ext cx="378000" cy="37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ctrTitle"/>
          </p:nvPr>
        </p:nvSpPr>
        <p:spPr>
          <a:xfrm>
            <a:off x="1463039" y="2143125"/>
            <a:ext cx="688086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Microsoft JhengHei"/>
              <a:buNone/>
            </a:pPr>
            <a:r>
              <a:rPr lang="zh-TW" dirty="0"/>
              <a:t>防災校園建置工作坊</a:t>
            </a:r>
            <a:endParaRPr dirty="0"/>
          </a:p>
        </p:txBody>
      </p:sp>
      <p:sp>
        <p:nvSpPr>
          <p:cNvPr id="174" name="Google Shape;174;p29"/>
          <p:cNvSpPr/>
          <p:nvPr/>
        </p:nvSpPr>
        <p:spPr>
          <a:xfrm>
            <a:off x="901336" y="242896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30"/>
          <p:cNvCxnSpPr/>
          <p:nvPr/>
        </p:nvCxnSpPr>
        <p:spPr>
          <a:xfrm>
            <a:off x="5500058" y="124429"/>
            <a:ext cx="0" cy="4415249"/>
          </a:xfrm>
          <a:prstGeom prst="straightConnector1">
            <a:avLst/>
          </a:prstGeom>
          <a:noFill/>
          <a:ln w="38100" cap="flat" cmpd="sng">
            <a:solidFill>
              <a:srgbClr val="FF9933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80" name="Google Shape;180;p30"/>
          <p:cNvSpPr txBox="1"/>
          <p:nvPr/>
        </p:nvSpPr>
        <p:spPr>
          <a:xfrm>
            <a:off x="5978664" y="345386"/>
            <a:ext cx="2683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校園災害防救組織</a:t>
            </a:r>
            <a:r>
              <a:rPr lang="zh-TW" sz="18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更新</a:t>
            </a:r>
            <a:endParaRPr sz="1100" dirty="0"/>
          </a:p>
        </p:txBody>
      </p:sp>
      <p:sp>
        <p:nvSpPr>
          <p:cNvPr id="181" name="Google Shape;181;p30"/>
          <p:cNvSpPr txBox="1"/>
          <p:nvPr/>
        </p:nvSpPr>
        <p:spPr>
          <a:xfrm>
            <a:off x="5689281" y="328308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180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5989890" y="775006"/>
            <a:ext cx="2683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校園環境調查及在地化災害潛勢檢核</a:t>
            </a:r>
            <a:endParaRPr sz="1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83" name="Google Shape;183;p30"/>
          <p:cNvGrpSpPr/>
          <p:nvPr/>
        </p:nvGrpSpPr>
        <p:grpSpPr>
          <a:xfrm>
            <a:off x="5350687" y="871886"/>
            <a:ext cx="318515" cy="279521"/>
            <a:chOff x="3669678" y="3480775"/>
            <a:chExt cx="471874" cy="405221"/>
          </a:xfrm>
        </p:grpSpPr>
        <p:sp>
          <p:nvSpPr>
            <p:cNvPr id="184" name="Google Shape;184;p30"/>
            <p:cNvSpPr/>
            <p:nvPr/>
          </p:nvSpPr>
          <p:spPr>
            <a:xfrm>
              <a:off x="3679306" y="3486396"/>
              <a:ext cx="371177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3669678" y="3480775"/>
              <a:ext cx="399321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3742696" y="3499099"/>
              <a:ext cx="398856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87" name="Google Shape;187;p30"/>
          <p:cNvSpPr txBox="1"/>
          <p:nvPr/>
        </p:nvSpPr>
        <p:spPr>
          <a:xfrm>
            <a:off x="5689281" y="847942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978663" y="1416758"/>
            <a:ext cx="268384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編修校園防災地圖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5689281" y="1424725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978663" y="1902347"/>
            <a:ext cx="2683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編修校園災害防救計畫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5689281" y="1901495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5978663" y="2421980"/>
            <a:ext cx="268384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整備防災器具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5689281" y="2406841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5978663" y="2950289"/>
            <a:ext cx="268384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防災教育課程及宣導活動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5689281" y="2926475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5978663" y="3461246"/>
            <a:ext cx="268384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辦理災害防救演練</a:t>
            </a:r>
            <a:endParaRPr sz="1100" dirty="0"/>
          </a:p>
        </p:txBody>
      </p:sp>
      <p:grpSp>
        <p:nvGrpSpPr>
          <p:cNvPr id="197" name="Google Shape;197;p30"/>
          <p:cNvGrpSpPr/>
          <p:nvPr/>
        </p:nvGrpSpPr>
        <p:grpSpPr>
          <a:xfrm>
            <a:off x="5350602" y="3469922"/>
            <a:ext cx="318504" cy="279506"/>
            <a:chOff x="3669678" y="3480775"/>
            <a:chExt cx="471874" cy="405221"/>
          </a:xfrm>
        </p:grpSpPr>
        <p:sp>
          <p:nvSpPr>
            <p:cNvPr id="198" name="Google Shape;198;p30"/>
            <p:cNvSpPr/>
            <p:nvPr/>
          </p:nvSpPr>
          <p:spPr>
            <a:xfrm>
              <a:off x="3679306" y="3486396"/>
              <a:ext cx="371177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669678" y="3480775"/>
              <a:ext cx="399321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742696" y="3499099"/>
              <a:ext cx="398856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01" name="Google Shape;201;p30"/>
          <p:cNvSpPr txBox="1"/>
          <p:nvPr/>
        </p:nvSpPr>
        <p:spPr>
          <a:xfrm>
            <a:off x="5689281" y="3446107"/>
            <a:ext cx="3653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201" y="215705"/>
            <a:ext cx="3263201" cy="4336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30"/>
          <p:cNvGrpSpPr/>
          <p:nvPr/>
        </p:nvGrpSpPr>
        <p:grpSpPr>
          <a:xfrm>
            <a:off x="5340800" y="1450124"/>
            <a:ext cx="318514" cy="279521"/>
            <a:chOff x="3669678" y="3480775"/>
            <a:chExt cx="471872" cy="405221"/>
          </a:xfrm>
        </p:grpSpPr>
        <p:sp>
          <p:nvSpPr>
            <p:cNvPr id="205" name="Google Shape;205;p30"/>
            <p:cNvSpPr/>
            <p:nvPr/>
          </p:nvSpPr>
          <p:spPr>
            <a:xfrm>
              <a:off x="3679306" y="3486396"/>
              <a:ext cx="371100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669678" y="3480775"/>
              <a:ext cx="399323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742696" y="3499099"/>
              <a:ext cx="398854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08" name="Google Shape;208;p30"/>
          <p:cNvGrpSpPr/>
          <p:nvPr/>
        </p:nvGrpSpPr>
        <p:grpSpPr>
          <a:xfrm>
            <a:off x="5340787" y="1935686"/>
            <a:ext cx="318514" cy="279521"/>
            <a:chOff x="3669678" y="3480775"/>
            <a:chExt cx="471872" cy="405221"/>
          </a:xfrm>
        </p:grpSpPr>
        <p:sp>
          <p:nvSpPr>
            <p:cNvPr id="209" name="Google Shape;209;p30"/>
            <p:cNvSpPr/>
            <p:nvPr/>
          </p:nvSpPr>
          <p:spPr>
            <a:xfrm>
              <a:off x="3679306" y="3486396"/>
              <a:ext cx="371100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3669678" y="3480775"/>
              <a:ext cx="399323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742696" y="3499099"/>
              <a:ext cx="398854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12" name="Google Shape;212;p30"/>
          <p:cNvGrpSpPr/>
          <p:nvPr/>
        </p:nvGrpSpPr>
        <p:grpSpPr>
          <a:xfrm>
            <a:off x="5340787" y="2433368"/>
            <a:ext cx="318514" cy="279521"/>
            <a:chOff x="3669678" y="3480775"/>
            <a:chExt cx="471872" cy="405221"/>
          </a:xfrm>
        </p:grpSpPr>
        <p:sp>
          <p:nvSpPr>
            <p:cNvPr id="213" name="Google Shape;213;p30"/>
            <p:cNvSpPr/>
            <p:nvPr/>
          </p:nvSpPr>
          <p:spPr>
            <a:xfrm>
              <a:off x="3679306" y="3486396"/>
              <a:ext cx="371100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669678" y="3480775"/>
              <a:ext cx="399323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742696" y="3499099"/>
              <a:ext cx="398854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16" name="Google Shape;216;p30"/>
          <p:cNvGrpSpPr/>
          <p:nvPr/>
        </p:nvGrpSpPr>
        <p:grpSpPr>
          <a:xfrm>
            <a:off x="5340787" y="2959624"/>
            <a:ext cx="318514" cy="279521"/>
            <a:chOff x="3669678" y="3480775"/>
            <a:chExt cx="471872" cy="405221"/>
          </a:xfrm>
        </p:grpSpPr>
        <p:sp>
          <p:nvSpPr>
            <p:cNvPr id="217" name="Google Shape;217;p30"/>
            <p:cNvSpPr/>
            <p:nvPr/>
          </p:nvSpPr>
          <p:spPr>
            <a:xfrm>
              <a:off x="3679306" y="3486396"/>
              <a:ext cx="371100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669678" y="3480775"/>
              <a:ext cx="399323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742696" y="3499099"/>
              <a:ext cx="398854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20" name="Google Shape;220;p30"/>
          <p:cNvSpPr txBox="1"/>
          <p:nvPr/>
        </p:nvSpPr>
        <p:spPr>
          <a:xfrm>
            <a:off x="5689269" y="3898533"/>
            <a:ext cx="365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5989888" y="3898096"/>
            <a:ext cx="2683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記錄相關防災工作</a:t>
            </a:r>
            <a:endParaRPr sz="1100" dirty="0"/>
          </a:p>
        </p:txBody>
      </p:sp>
      <p:grpSp>
        <p:nvGrpSpPr>
          <p:cNvPr id="222" name="Google Shape;222;p30"/>
          <p:cNvGrpSpPr/>
          <p:nvPr/>
        </p:nvGrpSpPr>
        <p:grpSpPr>
          <a:xfrm>
            <a:off x="5350687" y="3931440"/>
            <a:ext cx="318514" cy="279521"/>
            <a:chOff x="3669678" y="3480775"/>
            <a:chExt cx="471872" cy="405221"/>
          </a:xfrm>
        </p:grpSpPr>
        <p:sp>
          <p:nvSpPr>
            <p:cNvPr id="223" name="Google Shape;223;p30"/>
            <p:cNvSpPr/>
            <p:nvPr/>
          </p:nvSpPr>
          <p:spPr>
            <a:xfrm>
              <a:off x="3679306" y="3486396"/>
              <a:ext cx="371100" cy="39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669678" y="3480775"/>
              <a:ext cx="399323" cy="3996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1586" y="883"/>
                  </a:moveTo>
                  <a:cubicBezTo>
                    <a:pt x="1581" y="880"/>
                    <a:pt x="1576" y="879"/>
                    <a:pt x="1572" y="879"/>
                  </a:cubicBezTo>
                  <a:cubicBezTo>
                    <a:pt x="1562" y="879"/>
                    <a:pt x="1553" y="883"/>
                    <a:pt x="1546" y="891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6" y="971"/>
                    <a:pt x="1462" y="979"/>
                    <a:pt x="1462" y="989"/>
                  </a:cubicBezTo>
                  <a:cubicBezTo>
                    <a:pt x="1462" y="1279"/>
                    <a:pt x="1462" y="1279"/>
                    <a:pt x="1462" y="1279"/>
                  </a:cubicBezTo>
                  <a:cubicBezTo>
                    <a:pt x="1462" y="1329"/>
                    <a:pt x="1444" y="1372"/>
                    <a:pt x="1409" y="1408"/>
                  </a:cubicBezTo>
                  <a:cubicBezTo>
                    <a:pt x="1373" y="1444"/>
                    <a:pt x="1330" y="1462"/>
                    <a:pt x="1279" y="1462"/>
                  </a:cubicBezTo>
                  <a:cubicBezTo>
                    <a:pt x="329" y="1462"/>
                    <a:pt x="329" y="1462"/>
                    <a:pt x="329" y="1462"/>
                  </a:cubicBezTo>
                  <a:cubicBezTo>
                    <a:pt x="279" y="1462"/>
                    <a:pt x="236" y="1444"/>
                    <a:pt x="200" y="1408"/>
                  </a:cubicBezTo>
                  <a:cubicBezTo>
                    <a:pt x="164" y="1372"/>
                    <a:pt x="147" y="1329"/>
                    <a:pt x="147" y="1279"/>
                  </a:cubicBezTo>
                  <a:cubicBezTo>
                    <a:pt x="147" y="329"/>
                    <a:pt x="147" y="329"/>
                    <a:pt x="147" y="329"/>
                  </a:cubicBezTo>
                  <a:cubicBezTo>
                    <a:pt x="147" y="279"/>
                    <a:pt x="164" y="236"/>
                    <a:pt x="200" y="200"/>
                  </a:cubicBezTo>
                  <a:cubicBezTo>
                    <a:pt x="236" y="164"/>
                    <a:pt x="279" y="146"/>
                    <a:pt x="329" y="146"/>
                  </a:cubicBezTo>
                  <a:cubicBezTo>
                    <a:pt x="1279" y="146"/>
                    <a:pt x="1279" y="146"/>
                    <a:pt x="1279" y="146"/>
                  </a:cubicBezTo>
                  <a:cubicBezTo>
                    <a:pt x="1296" y="146"/>
                    <a:pt x="1313" y="148"/>
                    <a:pt x="1331" y="153"/>
                  </a:cubicBezTo>
                  <a:cubicBezTo>
                    <a:pt x="1335" y="155"/>
                    <a:pt x="1339" y="155"/>
                    <a:pt x="1341" y="155"/>
                  </a:cubicBezTo>
                  <a:cubicBezTo>
                    <a:pt x="1351" y="155"/>
                    <a:pt x="1360" y="152"/>
                    <a:pt x="1367" y="144"/>
                  </a:cubicBezTo>
                  <a:cubicBezTo>
                    <a:pt x="1423" y="88"/>
                    <a:pt x="1423" y="88"/>
                    <a:pt x="1423" y="88"/>
                  </a:cubicBezTo>
                  <a:cubicBezTo>
                    <a:pt x="1432" y="79"/>
                    <a:pt x="1436" y="68"/>
                    <a:pt x="1434" y="55"/>
                  </a:cubicBezTo>
                  <a:cubicBezTo>
                    <a:pt x="1431" y="43"/>
                    <a:pt x="1424" y="34"/>
                    <a:pt x="1413" y="29"/>
                  </a:cubicBezTo>
                  <a:cubicBezTo>
                    <a:pt x="1372" y="10"/>
                    <a:pt x="1327" y="0"/>
                    <a:pt x="127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39" y="0"/>
                    <a:pt x="161" y="32"/>
                    <a:pt x="97" y="97"/>
                  </a:cubicBezTo>
                  <a:cubicBezTo>
                    <a:pt x="33" y="161"/>
                    <a:pt x="0" y="238"/>
                    <a:pt x="0" y="32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370"/>
                    <a:pt x="33" y="1447"/>
                    <a:pt x="97" y="1511"/>
                  </a:cubicBezTo>
                  <a:cubicBezTo>
                    <a:pt x="161" y="1576"/>
                    <a:pt x="239" y="1608"/>
                    <a:pt x="329" y="1608"/>
                  </a:cubicBezTo>
                  <a:cubicBezTo>
                    <a:pt x="1279" y="1608"/>
                    <a:pt x="1279" y="1608"/>
                    <a:pt x="1279" y="1608"/>
                  </a:cubicBezTo>
                  <a:cubicBezTo>
                    <a:pt x="1370" y="1608"/>
                    <a:pt x="1448" y="1576"/>
                    <a:pt x="1512" y="1511"/>
                  </a:cubicBezTo>
                  <a:cubicBezTo>
                    <a:pt x="1576" y="1447"/>
                    <a:pt x="1608" y="1370"/>
                    <a:pt x="1608" y="1279"/>
                  </a:cubicBezTo>
                  <a:cubicBezTo>
                    <a:pt x="1608" y="916"/>
                    <a:pt x="1608" y="916"/>
                    <a:pt x="1608" y="916"/>
                  </a:cubicBezTo>
                  <a:cubicBezTo>
                    <a:pt x="1608" y="900"/>
                    <a:pt x="1601" y="889"/>
                    <a:pt x="1586" y="88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3742696" y="3499099"/>
              <a:ext cx="398854" cy="308165"/>
            </a:xfrm>
            <a:custGeom>
              <a:avLst/>
              <a:gdLst/>
              <a:ahLst/>
              <a:cxnLst/>
              <a:rect l="l" t="t" r="r" b="b"/>
              <a:pathLst>
                <a:path w="1606" h="1240" extrusionOk="0">
                  <a:moveTo>
                    <a:pt x="1578" y="153"/>
                  </a:moveTo>
                  <a:cubicBezTo>
                    <a:pt x="1453" y="28"/>
                    <a:pt x="1453" y="28"/>
                    <a:pt x="1453" y="28"/>
                  </a:cubicBezTo>
                  <a:cubicBezTo>
                    <a:pt x="1434" y="9"/>
                    <a:pt x="1413" y="0"/>
                    <a:pt x="1387" y="0"/>
                  </a:cubicBezTo>
                  <a:cubicBezTo>
                    <a:pt x="1362" y="0"/>
                    <a:pt x="1341" y="9"/>
                    <a:pt x="1322" y="28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283" y="466"/>
                    <a:pt x="283" y="466"/>
                    <a:pt x="283" y="466"/>
                  </a:cubicBezTo>
                  <a:cubicBezTo>
                    <a:pt x="265" y="448"/>
                    <a:pt x="243" y="439"/>
                    <a:pt x="218" y="439"/>
                  </a:cubicBezTo>
                  <a:cubicBezTo>
                    <a:pt x="193" y="439"/>
                    <a:pt x="171" y="448"/>
                    <a:pt x="153" y="46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9" y="610"/>
                    <a:pt x="0" y="632"/>
                    <a:pt x="0" y="657"/>
                  </a:cubicBezTo>
                  <a:cubicBezTo>
                    <a:pt x="0" y="682"/>
                    <a:pt x="9" y="704"/>
                    <a:pt x="27" y="722"/>
                  </a:cubicBezTo>
                  <a:cubicBezTo>
                    <a:pt x="518" y="1213"/>
                    <a:pt x="518" y="1213"/>
                    <a:pt x="518" y="1213"/>
                  </a:cubicBezTo>
                  <a:cubicBezTo>
                    <a:pt x="537" y="1231"/>
                    <a:pt x="558" y="1240"/>
                    <a:pt x="583" y="1240"/>
                  </a:cubicBezTo>
                  <a:cubicBezTo>
                    <a:pt x="609" y="1240"/>
                    <a:pt x="630" y="1231"/>
                    <a:pt x="649" y="1213"/>
                  </a:cubicBezTo>
                  <a:cubicBezTo>
                    <a:pt x="1578" y="283"/>
                    <a:pt x="1578" y="283"/>
                    <a:pt x="1578" y="283"/>
                  </a:cubicBezTo>
                  <a:cubicBezTo>
                    <a:pt x="1596" y="265"/>
                    <a:pt x="1606" y="243"/>
                    <a:pt x="1606" y="218"/>
                  </a:cubicBezTo>
                  <a:cubicBezTo>
                    <a:pt x="1606" y="193"/>
                    <a:pt x="1596" y="172"/>
                    <a:pt x="1578" y="15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558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cxnSp>
        <p:nvCxnSpPr>
          <p:cNvPr id="231" name="Google Shape;231;p31"/>
          <p:cNvCxnSpPr/>
          <p:nvPr/>
        </p:nvCxnSpPr>
        <p:spPr>
          <a:xfrm rot="10800000" flipH="1">
            <a:off x="1009650" y="727889"/>
            <a:ext cx="69390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31"/>
          <p:cNvSpPr txBox="1"/>
          <p:nvPr/>
        </p:nvSpPr>
        <p:spPr>
          <a:xfrm>
            <a:off x="1069951" y="281543"/>
            <a:ext cx="707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校園基本資料</a:t>
            </a:r>
            <a:endParaRPr sz="2400" b="1" dirty="0">
              <a:solidFill>
                <a:srgbClr val="6633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33" name="Google Shape;233;p31"/>
          <p:cNvGrpSpPr/>
          <p:nvPr/>
        </p:nvGrpSpPr>
        <p:grpSpPr>
          <a:xfrm>
            <a:off x="6322375" y="699275"/>
            <a:ext cx="3075713" cy="3994200"/>
            <a:chOff x="5900875" y="727850"/>
            <a:chExt cx="3075713" cy="3994200"/>
          </a:xfrm>
        </p:grpSpPr>
        <p:cxnSp>
          <p:nvCxnSpPr>
            <p:cNvPr id="234" name="Google Shape;234;p31"/>
            <p:cNvCxnSpPr/>
            <p:nvPr/>
          </p:nvCxnSpPr>
          <p:spPr>
            <a:xfrm>
              <a:off x="6029712" y="727850"/>
              <a:ext cx="6900" cy="3994200"/>
            </a:xfrm>
            <a:prstGeom prst="straightConnector1">
              <a:avLst/>
            </a:prstGeom>
            <a:noFill/>
            <a:ln w="32900" cap="flat" cmpd="sng">
              <a:solidFill>
                <a:srgbClr val="FF9933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grpSp>
          <p:nvGrpSpPr>
            <p:cNvPr id="235" name="Google Shape;235;p31"/>
            <p:cNvGrpSpPr/>
            <p:nvPr/>
          </p:nvGrpSpPr>
          <p:grpSpPr>
            <a:xfrm>
              <a:off x="5900875" y="935896"/>
              <a:ext cx="232725" cy="241309"/>
              <a:chOff x="3669678" y="3480775"/>
              <a:chExt cx="399323" cy="405221"/>
            </a:xfrm>
          </p:grpSpPr>
          <p:sp>
            <p:nvSpPr>
              <p:cNvPr id="236" name="Google Shape;236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37" name="Google Shape;237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38" name="Google Shape;238;p31"/>
            <p:cNvSpPr txBox="1"/>
            <p:nvPr/>
          </p:nvSpPr>
          <p:spPr>
            <a:xfrm>
              <a:off x="6292788" y="883458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校園環境</a:t>
              </a:r>
              <a:endParaRPr sz="1100" b="1">
                <a:solidFill>
                  <a:schemeClr val="dk1"/>
                </a:solidFill>
              </a:endParaRPr>
            </a:p>
          </p:txBody>
        </p:sp>
        <p:grpSp>
          <p:nvGrpSpPr>
            <p:cNvPr id="239" name="Google Shape;239;p31"/>
            <p:cNvGrpSpPr/>
            <p:nvPr/>
          </p:nvGrpSpPr>
          <p:grpSpPr>
            <a:xfrm>
              <a:off x="5900875" y="1573420"/>
              <a:ext cx="232725" cy="241309"/>
              <a:chOff x="3669678" y="3480775"/>
              <a:chExt cx="399323" cy="405221"/>
            </a:xfrm>
          </p:grpSpPr>
          <p:sp>
            <p:nvSpPr>
              <p:cNvPr id="240" name="Google Shape;240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42" name="Google Shape;242;p31"/>
            <p:cNvSpPr txBox="1"/>
            <p:nvPr/>
          </p:nvSpPr>
          <p:spPr>
            <a:xfrm>
              <a:off x="6292788" y="1520983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教職員數</a:t>
              </a:r>
              <a:endParaRPr sz="1100" b="1" dirty="0">
                <a:solidFill>
                  <a:schemeClr val="dk1"/>
                </a:solidFill>
              </a:endParaRPr>
            </a:p>
          </p:txBody>
        </p:sp>
        <p:grpSp>
          <p:nvGrpSpPr>
            <p:cNvPr id="243" name="Google Shape;243;p31"/>
            <p:cNvGrpSpPr/>
            <p:nvPr/>
          </p:nvGrpSpPr>
          <p:grpSpPr>
            <a:xfrm>
              <a:off x="5900875" y="2210946"/>
              <a:ext cx="232725" cy="241309"/>
              <a:chOff x="3669678" y="3480775"/>
              <a:chExt cx="399323" cy="405221"/>
            </a:xfrm>
          </p:grpSpPr>
          <p:sp>
            <p:nvSpPr>
              <p:cNvPr id="244" name="Google Shape;244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46" name="Google Shape;246;p31"/>
            <p:cNvSpPr txBox="1"/>
            <p:nvPr/>
          </p:nvSpPr>
          <p:spPr>
            <a:xfrm>
              <a:off x="6292788" y="2743596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建物資料</a:t>
              </a:r>
              <a:endParaRPr sz="1100" b="1" dirty="0"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6292788" y="3433558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災損案例</a:t>
              </a:r>
              <a:endParaRPr sz="1100" b="1" dirty="0"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>
              <a:off x="6292788" y="2158496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學生數</a:t>
              </a:r>
              <a:endParaRPr sz="1100" b="1" dirty="0">
                <a:solidFill>
                  <a:schemeClr val="dk1"/>
                </a:solidFill>
              </a:endParaRPr>
            </a:p>
          </p:txBody>
        </p:sp>
        <p:grpSp>
          <p:nvGrpSpPr>
            <p:cNvPr id="249" name="Google Shape;249;p31"/>
            <p:cNvGrpSpPr/>
            <p:nvPr/>
          </p:nvGrpSpPr>
          <p:grpSpPr>
            <a:xfrm>
              <a:off x="5916781" y="2848480"/>
              <a:ext cx="232725" cy="241309"/>
              <a:chOff x="3669678" y="3480775"/>
              <a:chExt cx="399323" cy="405221"/>
            </a:xfrm>
          </p:grpSpPr>
          <p:sp>
            <p:nvSpPr>
              <p:cNvPr id="250" name="Google Shape;250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51" name="Google Shape;251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grpSp>
          <p:nvGrpSpPr>
            <p:cNvPr id="252" name="Google Shape;252;p31"/>
            <p:cNvGrpSpPr/>
            <p:nvPr/>
          </p:nvGrpSpPr>
          <p:grpSpPr>
            <a:xfrm>
              <a:off x="5924644" y="3486017"/>
              <a:ext cx="232725" cy="241309"/>
              <a:chOff x="3669678" y="3480775"/>
              <a:chExt cx="399323" cy="405221"/>
            </a:xfrm>
          </p:grpSpPr>
          <p:sp>
            <p:nvSpPr>
              <p:cNvPr id="253" name="Google Shape;253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grpSp>
          <p:nvGrpSpPr>
            <p:cNvPr id="255" name="Google Shape;255;p31"/>
            <p:cNvGrpSpPr/>
            <p:nvPr/>
          </p:nvGrpSpPr>
          <p:grpSpPr>
            <a:xfrm>
              <a:off x="5924644" y="4123542"/>
              <a:ext cx="232725" cy="241309"/>
              <a:chOff x="3669678" y="3480775"/>
              <a:chExt cx="399323" cy="405221"/>
            </a:xfrm>
          </p:grpSpPr>
          <p:sp>
            <p:nvSpPr>
              <p:cNvPr id="256" name="Google Shape;256;p31"/>
              <p:cNvSpPr/>
              <p:nvPr/>
            </p:nvSpPr>
            <p:spPr>
              <a:xfrm>
                <a:off x="3679306" y="3486396"/>
                <a:ext cx="371100" cy="39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9200" tIns="29600" rIns="59200" bIns="296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3669678" y="3480775"/>
                <a:ext cx="399323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1586" y="883"/>
                    </a:moveTo>
                    <a:cubicBezTo>
                      <a:pt x="1581" y="880"/>
                      <a:pt x="1576" y="879"/>
                      <a:pt x="1572" y="879"/>
                    </a:cubicBezTo>
                    <a:cubicBezTo>
                      <a:pt x="1562" y="879"/>
                      <a:pt x="1553" y="883"/>
                      <a:pt x="1546" y="891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6" y="971"/>
                      <a:pt x="1462" y="979"/>
                      <a:pt x="1462" y="989"/>
                    </a:cubicBezTo>
                    <a:cubicBezTo>
                      <a:pt x="1462" y="1279"/>
                      <a:pt x="1462" y="1279"/>
                      <a:pt x="1462" y="1279"/>
                    </a:cubicBezTo>
                    <a:cubicBezTo>
                      <a:pt x="1462" y="1329"/>
                      <a:pt x="1444" y="1372"/>
                      <a:pt x="1409" y="1408"/>
                    </a:cubicBezTo>
                    <a:cubicBezTo>
                      <a:pt x="1373" y="1444"/>
                      <a:pt x="1330" y="1462"/>
                      <a:pt x="1279" y="1462"/>
                    </a:cubicBezTo>
                    <a:cubicBezTo>
                      <a:pt x="329" y="1462"/>
                      <a:pt x="329" y="1462"/>
                      <a:pt x="329" y="1462"/>
                    </a:cubicBezTo>
                    <a:cubicBezTo>
                      <a:pt x="279" y="1462"/>
                      <a:pt x="236" y="1444"/>
                      <a:pt x="200" y="1408"/>
                    </a:cubicBezTo>
                    <a:cubicBezTo>
                      <a:pt x="164" y="1372"/>
                      <a:pt x="147" y="1329"/>
                      <a:pt x="147" y="1279"/>
                    </a:cubicBezTo>
                    <a:cubicBezTo>
                      <a:pt x="147" y="329"/>
                      <a:pt x="147" y="329"/>
                      <a:pt x="147" y="329"/>
                    </a:cubicBezTo>
                    <a:cubicBezTo>
                      <a:pt x="147" y="279"/>
                      <a:pt x="164" y="236"/>
                      <a:pt x="200" y="200"/>
                    </a:cubicBezTo>
                    <a:cubicBezTo>
                      <a:pt x="236" y="164"/>
                      <a:pt x="279" y="146"/>
                      <a:pt x="329" y="146"/>
                    </a:cubicBezTo>
                    <a:cubicBezTo>
                      <a:pt x="1279" y="146"/>
                      <a:pt x="1279" y="146"/>
                      <a:pt x="1279" y="146"/>
                    </a:cubicBezTo>
                    <a:cubicBezTo>
                      <a:pt x="1296" y="146"/>
                      <a:pt x="1313" y="148"/>
                      <a:pt x="1331" y="153"/>
                    </a:cubicBezTo>
                    <a:cubicBezTo>
                      <a:pt x="1335" y="155"/>
                      <a:pt x="1339" y="155"/>
                      <a:pt x="1341" y="155"/>
                    </a:cubicBezTo>
                    <a:cubicBezTo>
                      <a:pt x="1351" y="155"/>
                      <a:pt x="1360" y="152"/>
                      <a:pt x="1367" y="144"/>
                    </a:cubicBezTo>
                    <a:cubicBezTo>
                      <a:pt x="1423" y="88"/>
                      <a:pt x="1423" y="88"/>
                      <a:pt x="1423" y="88"/>
                    </a:cubicBezTo>
                    <a:cubicBezTo>
                      <a:pt x="1432" y="79"/>
                      <a:pt x="1436" y="68"/>
                      <a:pt x="1434" y="55"/>
                    </a:cubicBezTo>
                    <a:cubicBezTo>
                      <a:pt x="1431" y="43"/>
                      <a:pt x="1424" y="34"/>
                      <a:pt x="1413" y="29"/>
                    </a:cubicBezTo>
                    <a:cubicBezTo>
                      <a:pt x="1372" y="10"/>
                      <a:pt x="1327" y="0"/>
                      <a:pt x="127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39" y="0"/>
                      <a:pt x="161" y="32"/>
                      <a:pt x="97" y="97"/>
                    </a:cubicBezTo>
                    <a:cubicBezTo>
                      <a:pt x="33" y="161"/>
                      <a:pt x="0" y="238"/>
                      <a:pt x="0" y="32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370"/>
                      <a:pt x="33" y="1447"/>
                      <a:pt x="97" y="1511"/>
                    </a:cubicBezTo>
                    <a:cubicBezTo>
                      <a:pt x="161" y="1576"/>
                      <a:pt x="239" y="1608"/>
                      <a:pt x="329" y="1608"/>
                    </a:cubicBezTo>
                    <a:cubicBezTo>
                      <a:pt x="1279" y="1608"/>
                      <a:pt x="1279" y="1608"/>
                      <a:pt x="1279" y="1608"/>
                    </a:cubicBezTo>
                    <a:cubicBezTo>
                      <a:pt x="1370" y="1608"/>
                      <a:pt x="1448" y="1576"/>
                      <a:pt x="1512" y="1511"/>
                    </a:cubicBezTo>
                    <a:cubicBezTo>
                      <a:pt x="1576" y="1447"/>
                      <a:pt x="1608" y="1370"/>
                      <a:pt x="1608" y="1279"/>
                    </a:cubicBezTo>
                    <a:cubicBezTo>
                      <a:pt x="1608" y="916"/>
                      <a:pt x="1608" y="916"/>
                      <a:pt x="1608" y="916"/>
                    </a:cubicBezTo>
                    <a:cubicBezTo>
                      <a:pt x="1608" y="900"/>
                      <a:pt x="1601" y="889"/>
                      <a:pt x="1586" y="883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59200" tIns="29600" rIns="59200" bIns="296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8">
                  <a:solidFill>
                    <a:srgbClr val="00558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58" name="Google Shape;258;p31"/>
            <p:cNvSpPr txBox="1"/>
            <p:nvPr/>
          </p:nvSpPr>
          <p:spPr>
            <a:xfrm>
              <a:off x="6292788" y="4071108"/>
              <a:ext cx="2683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災害潛勢圖</a:t>
              </a:r>
              <a:endParaRPr sz="1100" b="1">
                <a:solidFill>
                  <a:schemeClr val="dk1"/>
                </a:solidFill>
              </a:endParaRPr>
            </a:p>
          </p:txBody>
        </p:sp>
      </p:grpSp>
      <p:pic>
        <p:nvPicPr>
          <p:cNvPr id="259" name="Google Shape;259;p31" title="截圖 2026-03-25 上午11.41.3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5" y="1141150"/>
            <a:ext cx="6109350" cy="311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/>
        </p:nvSpPr>
        <p:spPr>
          <a:xfrm>
            <a:off x="1150144" y="1034174"/>
            <a:ext cx="39375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54000" marR="0" lvl="0" indent="-2476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輔導委員應協助檢視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地理位置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救災設備器材配置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受災歷史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及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災害特性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等，並對設備、建物及設施等進行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危險評估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254000" marR="0" lvl="0" indent="-247650" algn="just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災害潛勢調查，得運用「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教育部防災教育資訊網→防災校園專區→GIS圖臺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」，以檢視釐清學校災害潛勢情形。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 rot="10800000" flipH="1">
            <a:off x="1009650" y="727889"/>
            <a:ext cx="69390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32"/>
          <p:cNvSpPr txBox="1"/>
          <p:nvPr/>
        </p:nvSpPr>
        <p:spPr>
          <a:xfrm>
            <a:off x="1069951" y="281543"/>
            <a:ext cx="707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校園環境檢核及在地化災害潛勢檢核</a:t>
            </a:r>
            <a:endParaRPr sz="2400" b="1" dirty="0">
              <a:solidFill>
                <a:srgbClr val="6633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654" y="3176743"/>
            <a:ext cx="3148093" cy="133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388" y="1481989"/>
            <a:ext cx="3504245" cy="303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586" y="925324"/>
            <a:ext cx="6762750" cy="3547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/>
          <p:nvPr/>
        </p:nvSpPr>
        <p:spPr>
          <a:xfrm>
            <a:off x="5690129" y="1559627"/>
            <a:ext cx="3207544" cy="3081383"/>
          </a:xfrm>
          <a:prstGeom prst="roundRect">
            <a:avLst>
              <a:gd name="adj" fmla="val 5307"/>
            </a:avLst>
          </a:prstGeom>
          <a:solidFill>
            <a:schemeClr val="lt1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9294" y="1919287"/>
            <a:ext cx="3100655" cy="255314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/>
        </p:nvSpPr>
        <p:spPr>
          <a:xfrm>
            <a:off x="5779294" y="1619204"/>
            <a:ext cx="2964657" cy="3000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校園災害潛勢類型</a:t>
            </a:r>
            <a:endParaRPr sz="1100" dirty="0"/>
          </a:p>
        </p:txBody>
      </p:sp>
      <p:cxnSp>
        <p:nvCxnSpPr>
          <p:cNvPr id="278" name="Google Shape;278;p33"/>
          <p:cNvCxnSpPr/>
          <p:nvPr/>
        </p:nvCxnSpPr>
        <p:spPr>
          <a:xfrm rot="10800000" flipH="1">
            <a:off x="1009650" y="727853"/>
            <a:ext cx="6939000" cy="243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" name="Google Shape;279;p33"/>
          <p:cNvSpPr txBox="1"/>
          <p:nvPr/>
        </p:nvSpPr>
        <p:spPr>
          <a:xfrm>
            <a:off x="1069951" y="245491"/>
            <a:ext cx="7074741" cy="4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災害潛勢評估原則及方法</a:t>
            </a: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34"/>
          <p:cNvCxnSpPr/>
          <p:nvPr/>
        </p:nvCxnSpPr>
        <p:spPr>
          <a:xfrm rot="10800000" flipH="1">
            <a:off x="1009650" y="727889"/>
            <a:ext cx="6939000" cy="240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34"/>
          <p:cNvSpPr txBox="1"/>
          <p:nvPr/>
        </p:nvSpPr>
        <p:spPr>
          <a:xfrm>
            <a:off x="1069951" y="245491"/>
            <a:ext cx="7074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校園災害防救計畫修訂與上傳</a:t>
            </a:r>
            <a:endParaRPr sz="1100" b="1" dirty="0"/>
          </a:p>
        </p:txBody>
      </p:sp>
      <p:pic>
        <p:nvPicPr>
          <p:cNvPr id="286" name="Google Shape;286;p34" title="截圖 2026-03-23 上午10.48.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32" y="1768114"/>
            <a:ext cx="18192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/>
        </p:nvSpPr>
        <p:spPr>
          <a:xfrm>
            <a:off x="1142400" y="648902"/>
            <a:ext cx="68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833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以地震災害為原則，其他則可針對專家學者建議或學校必須因應之特定災害類別繪製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3E26A38-A9D5-4DEA-B6E0-1ACEFF6D8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818" y="1173945"/>
            <a:ext cx="3785664" cy="3320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/>
        </p:nvSpPr>
        <p:spPr>
          <a:xfrm>
            <a:off x="1096711" y="878075"/>
            <a:ext cx="6668793" cy="232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54000" marR="0" lvl="0" indent="-247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每學期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至少應舉辦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1次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防災演練。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254000" marR="0" lvl="0" indent="-2476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災害情境需考量邏輯性與合理性，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演練情境依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可能發生之災害類型、規模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254000" marR="0" lvl="0" indent="-2476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演練重點包含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避難疏散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全校教職員生點名及救護技術等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254000" marR="0" lvl="0" indent="-2476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針對每次演練之缺失</a:t>
            </a: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提出具體意見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必要時得增加輔導場次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254000" marR="0" lvl="0" indent="-2476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663300"/>
              </a:buClr>
              <a:buSzPts val="1500"/>
              <a:buFont typeface="Noto Sans Symbols"/>
              <a:buChar char="▶"/>
            </a:pPr>
            <a:r>
              <a:rPr lang="zh-TW" sz="15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記錄並留存</a:t>
            </a:r>
            <a:r>
              <a:rPr lang="zh-TW" sz="15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相關防災工作事項，以利業務交接時，夠快速掌握災害防救等工作事宜。</a:t>
            </a:r>
            <a:endParaRPr sz="15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8159981" y="4869656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cxnSp>
        <p:nvCxnSpPr>
          <p:cNvPr id="295" name="Google Shape;295;p35"/>
          <p:cNvCxnSpPr/>
          <p:nvPr/>
        </p:nvCxnSpPr>
        <p:spPr>
          <a:xfrm rot="10800000" flipH="1">
            <a:off x="1009650" y="727853"/>
            <a:ext cx="6329363" cy="243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35"/>
          <p:cNvSpPr txBox="1"/>
          <p:nvPr/>
        </p:nvSpPr>
        <p:spPr>
          <a:xfrm>
            <a:off x="1069951" y="273844"/>
            <a:ext cx="4016399" cy="4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Microsoft JhengHei"/>
              <a:buNone/>
            </a:pPr>
            <a:r>
              <a:rPr lang="zh-TW" sz="2400" b="1" dirty="0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辦理防災演練</a:t>
            </a:r>
            <a:endParaRPr sz="1100" dirty="0"/>
          </a:p>
        </p:txBody>
      </p:sp>
      <p:sp>
        <p:nvSpPr>
          <p:cNvPr id="297" name="Google Shape;297;p35"/>
          <p:cNvSpPr txBox="1"/>
          <p:nvPr/>
        </p:nvSpPr>
        <p:spPr>
          <a:xfrm>
            <a:off x="1887584" y="3521556"/>
            <a:ext cx="6008588" cy="715550"/>
          </a:xfrm>
          <a:prstGeom prst="rect">
            <a:avLst/>
          </a:prstGeom>
          <a:solidFill>
            <a:srgbClr val="EBE6DC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腳本</a:t>
            </a:r>
            <a:r>
              <a:rPr lang="zh-TW" altLang="en-US" sz="1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可選擇</a:t>
            </a:r>
            <a:r>
              <a:rPr lang="zh-TW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就地掩護、應變中心成立、清點人數、安撫、搜索與搶救、校園災害現場清點(建物巡檢)、傷患檢傷與救護、通報、判斷復課</a:t>
            </a:r>
            <a:r>
              <a:rPr lang="zh-TW" sz="1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等細節操作</a:t>
            </a:r>
            <a:r>
              <a:rPr lang="zh-TW" sz="1100" b="0" i="0" u="none" strike="noStrik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8" name="Google Shape;298;p35" descr="警告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9332" y="3521555"/>
            <a:ext cx="603178" cy="6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831</Words>
  <Application>Microsoft Office PowerPoint</Application>
  <PresentationFormat>如螢幕大小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Noto Sans Symbols</vt:lpstr>
      <vt:lpstr>Microsoft JhengHei</vt:lpstr>
      <vt:lpstr>Microsoft JhengHei</vt:lpstr>
      <vt:lpstr>Arial</vt:lpstr>
      <vt:lpstr>Calibri</vt:lpstr>
      <vt:lpstr>Simple Light</vt:lpstr>
      <vt:lpstr>回顧</vt:lpstr>
      <vt:lpstr>防災校園輔導</vt:lpstr>
      <vt:lpstr>目的</vt:lpstr>
      <vt:lpstr>防災校園建置工作坊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輔導訪視操作方式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防災校園輔導</dc:title>
  <dc:creator>vovman</dc:creator>
  <cp:lastModifiedBy>OWNER</cp:lastModifiedBy>
  <cp:revision>3</cp:revision>
  <dcterms:modified xsi:type="dcterms:W3CDTF">2026-03-27T04:04:34Z</dcterms:modified>
</cp:coreProperties>
</file>