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708" r:id="rId1"/>
  </p:sldMasterIdLst>
  <p:notesMasterIdLst>
    <p:notesMasterId r:id="rId53"/>
  </p:notesMasterIdLst>
  <p:sldIdLst>
    <p:sldId id="256" r:id="rId2"/>
    <p:sldId id="275" r:id="rId3"/>
    <p:sldId id="276" r:id="rId4"/>
    <p:sldId id="257" r:id="rId5"/>
    <p:sldId id="282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37" r:id="rId14"/>
    <p:sldId id="334" r:id="rId15"/>
    <p:sldId id="335" r:id="rId16"/>
    <p:sldId id="336" r:id="rId17"/>
    <p:sldId id="339" r:id="rId18"/>
    <p:sldId id="338" r:id="rId19"/>
    <p:sldId id="332" r:id="rId20"/>
    <p:sldId id="340" r:id="rId21"/>
    <p:sldId id="341" r:id="rId22"/>
    <p:sldId id="342" r:id="rId23"/>
    <p:sldId id="343" r:id="rId24"/>
    <p:sldId id="286" r:id="rId25"/>
    <p:sldId id="291" r:id="rId26"/>
    <p:sldId id="293" r:id="rId27"/>
    <p:sldId id="294" r:id="rId28"/>
    <p:sldId id="296" r:id="rId29"/>
    <p:sldId id="297" r:id="rId30"/>
    <p:sldId id="301" r:id="rId31"/>
    <p:sldId id="305" r:id="rId32"/>
    <p:sldId id="321" r:id="rId33"/>
    <p:sldId id="322" r:id="rId34"/>
    <p:sldId id="320" r:id="rId35"/>
    <p:sldId id="323" r:id="rId36"/>
    <p:sldId id="302" r:id="rId37"/>
    <p:sldId id="309" r:id="rId38"/>
    <p:sldId id="310" r:id="rId39"/>
    <p:sldId id="324" r:id="rId40"/>
    <p:sldId id="325" r:id="rId41"/>
    <p:sldId id="277" r:id="rId42"/>
    <p:sldId id="314" r:id="rId43"/>
    <p:sldId id="317" r:id="rId44"/>
    <p:sldId id="316" r:id="rId45"/>
    <p:sldId id="315" r:id="rId46"/>
    <p:sldId id="311" r:id="rId47"/>
    <p:sldId id="312" r:id="rId48"/>
    <p:sldId id="313" r:id="rId49"/>
    <p:sldId id="319" r:id="rId50"/>
    <p:sldId id="298" r:id="rId51"/>
    <p:sldId id="273" r:id="rId5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D3"/>
    <a:srgbClr val="F2DEE3"/>
    <a:srgbClr val="E7EDD8"/>
    <a:srgbClr val="BF8714"/>
    <a:srgbClr val="88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32" y="20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6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5404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4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902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9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6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15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7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&#35531;&#20381;&#25351;&#23450;&#26399;&#31243;&#23492;&#21040;&#25351;&#23450;&#20043;&#20449;&#31665;amylin@mail.klcg.gov.t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2" y="1008354"/>
            <a:ext cx="3726075" cy="36669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07149" y="1541463"/>
            <a:ext cx="4319081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基隆市</a:t>
            </a:r>
            <a:endParaRPr lang="en-US" altLang="zh-TW" sz="40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4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專家輔導共識會議</a:t>
            </a:r>
            <a:endParaRPr lang="zh-CN" altLang="en-US" sz="40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002" y="3150422"/>
            <a:ext cx="34057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基隆市防災教育輔導團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3D3E-682A-6A3B-C739-F171098E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34C3A-CDEB-EFF6-A1F5-3FF733D3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14" y="286789"/>
            <a:ext cx="7633742" cy="1119099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輔導期程：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F0B8AD-208B-C22A-E808-19AA4FC1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391" y="0"/>
            <a:ext cx="5813609" cy="4856711"/>
          </a:xfrm>
          <a:prstGeom prst="rect">
            <a:avLst/>
          </a:prstGeom>
        </p:spPr>
      </p:pic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5231EFEC-50E3-2288-3C72-988561B7A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14" y="1714501"/>
            <a:ext cx="7633742" cy="269519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690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CAF4C-269C-FC63-36CC-356CF487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92C0B6-C6B1-E19C-90C4-10740257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88A665-7AE8-2D9E-3CD5-399C8EDD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5" y="0"/>
            <a:ext cx="8770757" cy="5143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D170EC7-8648-BB75-8018-321DD3B37F8E}"/>
              </a:ext>
            </a:extLst>
          </p:cNvPr>
          <p:cNvSpPr txBox="1"/>
          <p:nvPr/>
        </p:nvSpPr>
        <p:spPr>
          <a:xfrm>
            <a:off x="5598942" y="1568548"/>
            <a:ext cx="2307101" cy="57677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530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D12CB-4727-D9F8-893A-1AEF0ECF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083A8-9670-E73A-A88A-07692215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9EB824-0F8E-9846-7F31-F22EF968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48850A-299C-F6AC-F111-BDED359D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15" y="0"/>
            <a:ext cx="3166707" cy="5143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A1028B-8CDC-AEB1-A6B6-4464EF99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950"/>
          <a:stretch>
            <a:fillRect/>
          </a:stretch>
        </p:blipFill>
        <p:spPr>
          <a:xfrm>
            <a:off x="4977444" y="1692677"/>
            <a:ext cx="3227798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2FE2E-D018-F86E-6D1A-294928B3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47" y="2150758"/>
            <a:ext cx="7633742" cy="111909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第一次訪視：校園環境檢核</a:t>
            </a:r>
          </a:p>
        </p:txBody>
      </p:sp>
    </p:spTree>
    <p:extLst>
      <p:ext uri="{BB962C8B-B14F-4D97-AF65-F5344CB8AC3E}">
        <p14:creationId xmlns:p14="http://schemas.microsoft.com/office/powerpoint/2010/main" val="255628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495E-40D5-6784-79CE-F36E11E15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9DCAB8-D1CC-5C86-A2FC-51C792E8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2C29DE-B666-F08B-ACA1-317DCF6D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43F806-9FD1-A4EA-53CB-6DD90C1F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3545122" cy="5143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8DC9FC2-9F89-D49A-0486-081AF4525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22" y="0"/>
            <a:ext cx="4850933" cy="51435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E8C053-45FD-D420-5642-CF2C404F4553}"/>
              </a:ext>
            </a:extLst>
          </p:cNvPr>
          <p:cNvSpPr txBox="1"/>
          <p:nvPr/>
        </p:nvSpPr>
        <p:spPr>
          <a:xfrm>
            <a:off x="618978" y="2159391"/>
            <a:ext cx="3439551" cy="60491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DA9199-9EA7-E4C1-31EC-696E4B38A0AF}"/>
              </a:ext>
            </a:extLst>
          </p:cNvPr>
          <p:cNvSpPr txBox="1"/>
          <p:nvPr/>
        </p:nvSpPr>
        <p:spPr>
          <a:xfrm>
            <a:off x="2066973" y="2934263"/>
            <a:ext cx="866141" cy="21600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4FDB163-042F-2DAB-40F2-3EB2350F47C1}"/>
              </a:ext>
            </a:extLst>
          </p:cNvPr>
          <p:cNvSpPr txBox="1"/>
          <p:nvPr/>
        </p:nvSpPr>
        <p:spPr>
          <a:xfrm>
            <a:off x="2888467" y="17143"/>
            <a:ext cx="696351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E4A8511-EA2F-5966-75B5-8193C729D667}"/>
              </a:ext>
            </a:extLst>
          </p:cNvPr>
          <p:cNvSpPr txBox="1"/>
          <p:nvPr/>
        </p:nvSpPr>
        <p:spPr>
          <a:xfrm>
            <a:off x="47215" y="386475"/>
            <a:ext cx="41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學校使用</a:t>
            </a:r>
          </a:p>
        </p:txBody>
      </p:sp>
    </p:spTree>
    <p:extLst>
      <p:ext uri="{BB962C8B-B14F-4D97-AF65-F5344CB8AC3E}">
        <p14:creationId xmlns:p14="http://schemas.microsoft.com/office/powerpoint/2010/main" val="232760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59A9-4AC8-524F-FBE2-20FC9A3C4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3E6E4-CE91-6D54-459E-A095AD06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D7E40B-CA04-4872-259E-84632B2A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3" y="36048"/>
            <a:ext cx="3212979" cy="507140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FB80128-79A5-C91D-77F4-9CC2C5178340}"/>
              </a:ext>
            </a:extLst>
          </p:cNvPr>
          <p:cNvSpPr txBox="1"/>
          <p:nvPr/>
        </p:nvSpPr>
        <p:spPr>
          <a:xfrm>
            <a:off x="-104222" y="0"/>
            <a:ext cx="417094" cy="19389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輔導團使用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8C9B5F9-933A-4FE4-6266-FBDBD02A2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973" r="9843"/>
          <a:stretch>
            <a:fillRect/>
          </a:stretch>
        </p:blipFill>
        <p:spPr>
          <a:xfrm>
            <a:off x="3214661" y="72097"/>
            <a:ext cx="2828789" cy="50714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C166565-F5D0-C44C-8BB5-181A7151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51" y="72097"/>
            <a:ext cx="3255294" cy="51435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43F00265-C6E2-AAF8-5B93-8DD8D4652CCE}"/>
              </a:ext>
            </a:extLst>
          </p:cNvPr>
          <p:cNvSpPr/>
          <p:nvPr/>
        </p:nvSpPr>
        <p:spPr>
          <a:xfrm>
            <a:off x="5831058" y="2897945"/>
            <a:ext cx="766690" cy="21734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51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A29B5-07D7-D015-1446-C036C4FE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41014-4E84-FE4F-EA64-5C3F83A8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第一次訪視：</a:t>
            </a:r>
            <a:r>
              <a:rPr lang="zh-TW" altLang="en-US" sz="4000" dirty="0">
                <a:latin typeface="+mn-ea"/>
                <a:ea typeface="+mn-ea"/>
              </a:rPr>
              <a:t>校園環境檢核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6CE6EB-0D69-8686-B9A3-15144A848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AA468F-D938-2DF3-16C1-DF4D97D4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0" y="1471200"/>
            <a:ext cx="4696480" cy="31817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91EF7CF-223C-013B-9ED4-B9652F1687B0}"/>
              </a:ext>
            </a:extLst>
          </p:cNvPr>
          <p:cNvSpPr txBox="1"/>
          <p:nvPr/>
        </p:nvSpPr>
        <p:spPr>
          <a:xfrm>
            <a:off x="0" y="91440"/>
            <a:ext cx="417094" cy="19389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輔導團使用</a:t>
            </a:r>
          </a:p>
        </p:txBody>
      </p:sp>
    </p:spTree>
    <p:extLst>
      <p:ext uri="{BB962C8B-B14F-4D97-AF65-F5344CB8AC3E}">
        <p14:creationId xmlns:p14="http://schemas.microsoft.com/office/powerpoint/2010/main" val="357641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92F07-EB83-E41D-C989-D1EDC16D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803830-A1D5-35F4-DB85-D885C658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64B8A9-1D53-5E1B-91A1-5BDD8C71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19" y="0"/>
            <a:ext cx="3669881" cy="5143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4BE4C2F-A5FC-2445-70E5-1CEA5810DB6A}"/>
              </a:ext>
            </a:extLst>
          </p:cNvPr>
          <p:cNvSpPr txBox="1"/>
          <p:nvPr/>
        </p:nvSpPr>
        <p:spPr>
          <a:xfrm>
            <a:off x="0" y="0"/>
            <a:ext cx="417094" cy="15696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委員使用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AECE8D-D209-28EB-FA35-E4D497E72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639" y="0"/>
            <a:ext cx="3461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A44A5-B74A-7A05-1EBE-F730E72F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666F1-9452-30BE-C70E-0BD3F027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47" y="2150758"/>
            <a:ext cx="7633742" cy="111909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第二次訪視：全校防災演練</a:t>
            </a:r>
          </a:p>
        </p:txBody>
      </p:sp>
    </p:spTree>
    <p:extLst>
      <p:ext uri="{BB962C8B-B14F-4D97-AF65-F5344CB8AC3E}">
        <p14:creationId xmlns:p14="http://schemas.microsoft.com/office/powerpoint/2010/main" val="31113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66A26-02C6-39CA-7E90-2DE5D379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E98830-3AF6-502F-C644-AE60325D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FBE66-753C-7ABF-716C-15B63BA3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135737A-801E-C2F9-5A96-995D06A1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8" y="0"/>
            <a:ext cx="7892743" cy="51435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0C04FB-40D8-08AA-36C1-DE2E2FBA3EA9}"/>
              </a:ext>
            </a:extLst>
          </p:cNvPr>
          <p:cNvSpPr txBox="1"/>
          <p:nvPr/>
        </p:nvSpPr>
        <p:spPr>
          <a:xfrm>
            <a:off x="5824025" y="1508011"/>
            <a:ext cx="1772529" cy="369332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78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6" y="2231155"/>
            <a:ext cx="2775095" cy="2731046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8C60D8C7-0CB4-2772-7EE5-62E7CAF6B290}"/>
              </a:ext>
            </a:extLst>
          </p:cNvPr>
          <p:cNvGrpSpPr/>
          <p:nvPr/>
        </p:nvGrpSpPr>
        <p:grpSpPr>
          <a:xfrm>
            <a:off x="3345145" y="1280048"/>
            <a:ext cx="3972354" cy="3063303"/>
            <a:chOff x="3345145" y="1280048"/>
            <a:chExt cx="3972354" cy="3063303"/>
          </a:xfrm>
        </p:grpSpPr>
        <p:sp>
          <p:nvSpPr>
            <p:cNvPr id="9" name="TextBox 76"/>
            <p:cNvSpPr txBox="1"/>
            <p:nvPr/>
          </p:nvSpPr>
          <p:spPr>
            <a:xfrm>
              <a:off x="3948291" y="1327600"/>
              <a:ext cx="2169439" cy="3924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TW" altLang="en-US" sz="21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教育部政策布達</a:t>
              </a:r>
              <a:endParaRPr lang="zh-CN" altLang="en-US" sz="2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3345145" y="1302793"/>
              <a:ext cx="544861" cy="48474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7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890005" y="1280048"/>
              <a:ext cx="0" cy="530239"/>
            </a:xfrm>
            <a:prstGeom prst="line">
              <a:avLst/>
            </a:prstGeom>
            <a:ln w="28575">
              <a:solidFill>
                <a:srgbClr val="BF8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76"/>
            <p:cNvSpPr txBox="1"/>
            <p:nvPr/>
          </p:nvSpPr>
          <p:spPr>
            <a:xfrm>
              <a:off x="3948290" y="2171955"/>
              <a:ext cx="3369209" cy="3924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TW" altLang="en-US" sz="2100" dirty="0">
                  <a:solidFill>
                    <a:srgbClr val="886D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訪視重點、流程及前置作業</a:t>
              </a: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3345145" y="2147148"/>
              <a:ext cx="544861" cy="48474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700" dirty="0">
                  <a:solidFill>
                    <a:srgbClr val="886D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7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890005" y="2124402"/>
              <a:ext cx="0" cy="530239"/>
            </a:xfrm>
            <a:prstGeom prst="line">
              <a:avLst/>
            </a:prstGeom>
            <a:ln w="28575">
              <a:solidFill>
                <a:srgbClr val="886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76"/>
            <p:cNvSpPr txBox="1"/>
            <p:nvPr/>
          </p:nvSpPr>
          <p:spPr>
            <a:xfrm>
              <a:off x="3948291" y="3016309"/>
              <a:ext cx="2169439" cy="3924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TW" altLang="en-US" sz="21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常見迷思提醒</a:t>
              </a:r>
              <a:endParaRPr lang="zh-CN" altLang="en-US" sz="2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76"/>
            <p:cNvSpPr txBox="1"/>
            <p:nvPr/>
          </p:nvSpPr>
          <p:spPr>
            <a:xfrm>
              <a:off x="3345145" y="2991502"/>
              <a:ext cx="544861" cy="48474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7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3890005" y="2968757"/>
              <a:ext cx="0" cy="530239"/>
            </a:xfrm>
            <a:prstGeom prst="line">
              <a:avLst/>
            </a:prstGeom>
            <a:ln w="28575">
              <a:solidFill>
                <a:srgbClr val="BF8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76"/>
            <p:cNvSpPr txBox="1"/>
            <p:nvPr/>
          </p:nvSpPr>
          <p:spPr>
            <a:xfrm>
              <a:off x="3948291" y="3860664"/>
              <a:ext cx="2169439" cy="39241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TW" altLang="en-US" sz="2100" dirty="0">
                  <a:solidFill>
                    <a:srgbClr val="886D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專家共識討論</a:t>
              </a:r>
              <a:endParaRPr lang="zh-CN" altLang="en-US" sz="2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76"/>
            <p:cNvSpPr txBox="1"/>
            <p:nvPr/>
          </p:nvSpPr>
          <p:spPr>
            <a:xfrm>
              <a:off x="3345145" y="3835858"/>
              <a:ext cx="544861" cy="48474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700" dirty="0">
                  <a:solidFill>
                    <a:srgbClr val="886D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7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890005" y="3813112"/>
              <a:ext cx="0" cy="530239"/>
            </a:xfrm>
            <a:prstGeom prst="line">
              <a:avLst/>
            </a:prstGeom>
            <a:ln w="28575">
              <a:solidFill>
                <a:srgbClr val="886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MH_Others_10" descr="#wm#_48_07_*Z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501" y="275593"/>
            <a:ext cx="1144739" cy="1147180"/>
          </a:xfrm>
          <a:prstGeom prst="ellipse">
            <a:avLst/>
          </a:prstGeom>
          <a:solidFill>
            <a:srgbClr val="BF8714">
              <a:alpha val="86000"/>
            </a:srgb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5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5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MH_Others_1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15042" y="1131623"/>
            <a:ext cx="694392" cy="695871"/>
          </a:xfrm>
          <a:prstGeom prst="ellipse">
            <a:avLst/>
          </a:prstGeom>
          <a:solidFill>
            <a:srgbClr val="886D27">
              <a:alpha val="30000"/>
            </a:srgb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3300" kern="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錄</a:t>
            </a:r>
            <a:endParaRPr lang="zh-CN" altLang="zh-CN" sz="3300" kern="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MH_Others_12"/>
          <p:cNvSpPr txBox="1"/>
          <p:nvPr>
            <p:custDataLst>
              <p:tags r:id="rId3"/>
            </p:custDataLst>
          </p:nvPr>
        </p:nvSpPr>
        <p:spPr>
          <a:xfrm>
            <a:off x="7613934" y="1479559"/>
            <a:ext cx="459268" cy="2059638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B64533-B680-BAEF-AF1F-E522181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AE4BFB-296C-D359-333E-27A07A2C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6801D5-ABDC-BB86-D28A-169839C3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05" y="0"/>
            <a:ext cx="3303102" cy="5143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24AB888-E784-DF91-B316-6A2A6AAE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07" y="0"/>
            <a:ext cx="3571251" cy="51435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345ECD3-7715-0701-1BA5-9740D559A87D}"/>
              </a:ext>
            </a:extLst>
          </p:cNvPr>
          <p:cNvSpPr txBox="1"/>
          <p:nvPr/>
        </p:nvSpPr>
        <p:spPr>
          <a:xfrm>
            <a:off x="0" y="0"/>
            <a:ext cx="417094" cy="2677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輔導、委員使用</a:t>
            </a:r>
          </a:p>
        </p:txBody>
      </p:sp>
    </p:spTree>
    <p:extLst>
      <p:ext uri="{BB962C8B-B14F-4D97-AF65-F5344CB8AC3E}">
        <p14:creationId xmlns:p14="http://schemas.microsoft.com/office/powerpoint/2010/main" val="257724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B2019-0518-FFA4-BA16-3B50E20F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CA14F-3E70-4891-FF4D-E8D29649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417B6A6-EB6F-EAF5-3AEA-AA9110C8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87" y="0"/>
            <a:ext cx="4044971" cy="5143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7AA8D-FDC7-C341-4FB9-7F73DC22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31" y="0"/>
            <a:ext cx="3448156" cy="51435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BDB0B3F-688E-37B3-7A3E-9BC40F0906A2}"/>
              </a:ext>
            </a:extLst>
          </p:cNvPr>
          <p:cNvSpPr txBox="1"/>
          <p:nvPr/>
        </p:nvSpPr>
        <p:spPr>
          <a:xfrm>
            <a:off x="0" y="0"/>
            <a:ext cx="417094" cy="2677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輔導、委員使用</a:t>
            </a:r>
          </a:p>
        </p:txBody>
      </p:sp>
    </p:spTree>
    <p:extLst>
      <p:ext uri="{BB962C8B-B14F-4D97-AF65-F5344CB8AC3E}">
        <p14:creationId xmlns:p14="http://schemas.microsoft.com/office/powerpoint/2010/main" val="59897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74A4A-EF44-1637-1AA0-1809524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90"/>
            <a:ext cx="7633742" cy="761254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執行重點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7A32C8A-E4B9-0BA1-DDAB-686DDE3C6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625" y="-96581"/>
            <a:ext cx="4023359" cy="52067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A863891-D307-C99F-01A6-63480260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044"/>
            <a:ext cx="5100480" cy="2439716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9ADE1CC-06AD-5990-B492-330BFB3583C6}"/>
              </a:ext>
            </a:extLst>
          </p:cNvPr>
          <p:cNvSpPr txBox="1"/>
          <p:nvPr/>
        </p:nvSpPr>
        <p:spPr>
          <a:xfrm>
            <a:off x="2924918" y="18879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70C0"/>
                </a:solidFill>
              </a:rPr>
              <a:t>８月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A801748-94EB-3941-363F-F7F15703688A}"/>
              </a:ext>
            </a:extLst>
          </p:cNvPr>
          <p:cNvSpPr/>
          <p:nvPr/>
        </p:nvSpPr>
        <p:spPr>
          <a:xfrm>
            <a:off x="3831930" y="2195735"/>
            <a:ext cx="529363" cy="208798"/>
          </a:xfrm>
          <a:prstGeom prst="roundRect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B47BE5C-E381-BF01-EF3E-D8E09A3A3D8D}"/>
              </a:ext>
            </a:extLst>
          </p:cNvPr>
          <p:cNvSpPr/>
          <p:nvPr/>
        </p:nvSpPr>
        <p:spPr>
          <a:xfrm>
            <a:off x="3112135" y="2632949"/>
            <a:ext cx="271146" cy="208798"/>
          </a:xfrm>
          <a:prstGeom prst="roundRect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CE8DDCF-DDB2-2D7E-2341-41602F723D04}"/>
              </a:ext>
            </a:extLst>
          </p:cNvPr>
          <p:cNvSpPr txBox="1"/>
          <p:nvPr/>
        </p:nvSpPr>
        <p:spPr>
          <a:xfrm>
            <a:off x="3580228" y="3115994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D48C0AA-A879-F667-6211-0DC5DC91FD38}"/>
              </a:ext>
            </a:extLst>
          </p:cNvPr>
          <p:cNvCxnSpPr>
            <a:cxnSpLocks/>
          </p:cNvCxnSpPr>
          <p:nvPr/>
        </p:nvCxnSpPr>
        <p:spPr>
          <a:xfrm>
            <a:off x="3580228" y="3188118"/>
            <a:ext cx="65414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2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FA1F-75D1-CAF1-B1DF-F1D25705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B2B5F-321C-646F-3E0C-5ED522B7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90"/>
            <a:ext cx="7633742" cy="761254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執行重點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62EC46F-EBCB-ADA5-6CE8-39FA8CA088BA}"/>
              </a:ext>
            </a:extLst>
          </p:cNvPr>
          <p:cNvSpPr/>
          <p:nvPr/>
        </p:nvSpPr>
        <p:spPr>
          <a:xfrm>
            <a:off x="3831930" y="2195735"/>
            <a:ext cx="529363" cy="208798"/>
          </a:xfrm>
          <a:prstGeom prst="roundRect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B53C384-EB63-25A9-4A84-1C7DF3D43C7C}"/>
              </a:ext>
            </a:extLst>
          </p:cNvPr>
          <p:cNvSpPr txBox="1"/>
          <p:nvPr/>
        </p:nvSpPr>
        <p:spPr>
          <a:xfrm>
            <a:off x="3580228" y="3115994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E5E3F29-3C0B-F5DF-90D5-A65EAF23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787" y="153470"/>
            <a:ext cx="5449060" cy="95263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3E93C51-C1EF-7F01-39C3-27AE4BA5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87" y="1106103"/>
            <a:ext cx="4906204" cy="4037397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A59DDD5-7C62-9D27-2386-6FD88AFC4805}"/>
              </a:ext>
            </a:extLst>
          </p:cNvPr>
          <p:cNvSpPr/>
          <p:nvPr/>
        </p:nvSpPr>
        <p:spPr>
          <a:xfrm>
            <a:off x="4459458" y="286790"/>
            <a:ext cx="1716259" cy="819313"/>
          </a:xfrm>
          <a:prstGeom prst="round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6DB3E79-02D2-C5DB-254A-9ADF104B91CC}"/>
              </a:ext>
            </a:extLst>
          </p:cNvPr>
          <p:cNvSpPr/>
          <p:nvPr/>
        </p:nvSpPr>
        <p:spPr>
          <a:xfrm>
            <a:off x="4398173" y="2598552"/>
            <a:ext cx="1251716" cy="312127"/>
          </a:xfrm>
          <a:prstGeom prst="round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22C0D19-2633-4295-323B-68EFF4E92C48}"/>
              </a:ext>
            </a:extLst>
          </p:cNvPr>
          <p:cNvSpPr/>
          <p:nvPr/>
        </p:nvSpPr>
        <p:spPr>
          <a:xfrm>
            <a:off x="4398173" y="3665352"/>
            <a:ext cx="1251716" cy="312127"/>
          </a:xfrm>
          <a:prstGeom prst="roundRect">
            <a:avLst/>
          </a:prstGeom>
          <a:solidFill>
            <a:schemeClr val="accent5">
              <a:alpha val="2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339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49BA48-CD98-437C-AAA1-65932F7D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507803-46B0-C9EE-4EB2-60F96627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4F7C83-AA34-3F7F-77B3-78B98021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" y="0"/>
            <a:ext cx="9133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A55055-D73C-E9FF-DDF1-AF629FF0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8BACBB-AAF7-AE29-8B08-54D054A4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3310BD-31DF-12E6-0B61-F5CD2190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" y="0"/>
            <a:ext cx="9134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C1044-0DFA-D1A0-8A7E-22F54B6C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5C69ED-08F8-1F23-0C4E-D25B5420B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E4875E-1E91-04DA-0928-34D7EDF5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" y="0"/>
            <a:ext cx="9134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062261-BB1B-989A-183B-C73F32AF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7946C4-F561-A25C-93D5-2685B5FD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E09A12-7853-DCB8-AD39-9A25C3B1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" y="0"/>
            <a:ext cx="913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6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8A09F-912F-8A77-CA80-E80F3BD6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C57E55-2487-2D8A-A897-30E032B31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>
            <a:extLst>
              <a:ext uri="{FF2B5EF4-FFF2-40B4-BE49-F238E27FC236}">
                <a16:creationId xmlns:a16="http://schemas.microsoft.com/office/drawing/2014/main" id="{5BDE06DA-37AF-8363-4773-E4ECFD140E9C}"/>
              </a:ext>
            </a:extLst>
          </p:cNvPr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4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1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>
            <a:extLst>
              <a:ext uri="{FF2B5EF4-FFF2-40B4-BE49-F238E27FC236}">
                <a16:creationId xmlns:a16="http://schemas.microsoft.com/office/drawing/2014/main" id="{86C39785-C951-8568-811E-21EDF8EF586A}"/>
              </a:ext>
            </a:extLst>
          </p:cNvPr>
          <p:cNvSpPr txBox="1"/>
          <p:nvPr/>
        </p:nvSpPr>
        <p:spPr>
          <a:xfrm>
            <a:off x="1611830" y="2571750"/>
            <a:ext cx="375135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訪視重點、流程及</a:t>
            </a:r>
            <a:endParaRPr lang="en-US" altLang="zh-TW" sz="24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前置作業</a:t>
            </a:r>
            <a:endParaRPr lang="zh-CN" altLang="en-US" sz="24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B027EE8-ED2C-7245-2F34-E584C25D70AC}"/>
              </a:ext>
            </a:extLst>
          </p:cNvPr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3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245883-D89E-B3F3-8EB5-8E4E29B9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83" y="0"/>
            <a:ext cx="7886700" cy="99417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防災校園輔導流程作業說明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433CAA-75B1-645E-D2FC-CA5BF49D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607789"/>
            <a:ext cx="9012382" cy="4416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次入校訪視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1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</a:t>
            </a:r>
            <a:r>
              <a:rPr lang="en-US" altLang="zh-TW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次訪視：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4-5</a:t>
            </a:r>
            <a:r>
              <a:rPr lang="zh-TW" altLang="en-US" sz="1600" b="1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月</a:t>
            </a:r>
            <a:endParaRPr lang="en-US" altLang="zh-TW" sz="1600" b="1" dirty="0">
              <a:solidFill>
                <a:srgbClr val="FF000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訪視前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1028700" lvl="2" indent="-342900">
              <a:buFont typeface="+mj-lt"/>
              <a:buAutoNum type="arabicPeriod"/>
            </a:pPr>
            <a:r>
              <a:rPr lang="zh-TW" altLang="en-US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訪視前</a:t>
            </a:r>
            <a:r>
              <a:rPr lang="en-US" altLang="zh-TW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</a:t>
            </a:r>
            <a:r>
              <a:rPr lang="zh-TW" altLang="en-US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週，學校提供訪視準備的資料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（計畫、地圖等）由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輔導團委員</a:t>
            </a:r>
            <a:r>
              <a:rPr lang="zh-TW" altLang="en-US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提供修正意見</a:t>
            </a:r>
            <a:endParaRPr lang="en-US" altLang="zh-TW" sz="1600" dirty="0">
              <a:solidFill>
                <a:srgbClr val="FF000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1028700" lvl="2" indent="-342900">
              <a:buFont typeface="+mj-lt"/>
              <a:buAutoNum type="arabicPeriod"/>
            </a:pPr>
            <a:r>
              <a:rPr lang="en-US" altLang="zh-TW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</a:t>
            </a:r>
            <a:r>
              <a:rPr lang="zh-TW" altLang="en-US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週前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連同修正意見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及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學校資料</a:t>
            </a:r>
            <a:r>
              <a:rPr lang="en-US" altLang="zh-TW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(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後一頁說明</a:t>
            </a:r>
            <a:r>
              <a:rPr lang="en-US" altLang="zh-TW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)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給訪視委員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入校前閱讀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訪視後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請依照委員意見修正計畫、腳本、地圖。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當日訪視後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，掃描委員意見、簽到表上傳雲端。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</a:t>
            </a:r>
            <a:r>
              <a:rPr lang="en-US" altLang="zh-TW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日內將訪視紀錄表繕打成電子文件並上傳雲端。</a:t>
            </a:r>
            <a:endParaRPr lang="en-US" altLang="zh-TW" sz="16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1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</a:t>
            </a:r>
            <a:r>
              <a:rPr lang="en-US" altLang="zh-TW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次訪視：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9-10</a:t>
            </a:r>
            <a:r>
              <a:rPr lang="zh-TW" altLang="en-US" sz="1600" b="1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月</a:t>
            </a:r>
            <a:endParaRPr lang="en-US" altLang="zh-TW" sz="1600" b="1" dirty="0">
              <a:solidFill>
                <a:srgbClr val="FF000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訪視前</a:t>
            </a:r>
            <a:r>
              <a:rPr lang="en-US" altLang="zh-TW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週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學校提供修正後簡報、計畫、地圖、腳本、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第一次訪視建議及修正意見對照表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訪視後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當日訪視後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，掃描委員意見、簽到表上傳雲端。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</a:t>
            </a:r>
            <a:r>
              <a:rPr lang="en-US" altLang="zh-TW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</a:t>
            </a:r>
            <a:r>
              <a:rPr lang="zh-TW" altLang="en-US" sz="16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日內</a:t>
            </a:r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將訪視紀錄表繕打成電子文件並上傳雲端。</a:t>
            </a:r>
            <a:endParaRPr lang="en-US" altLang="zh-TW" sz="16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/>
            <a:r>
              <a:rPr lang="zh-TW" altLang="en-US" sz="16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</a:t>
            </a:r>
            <a:r>
              <a:rPr lang="zh-TW" altLang="en-US" sz="16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地圖確認修改無誤後再大圖輸出</a:t>
            </a:r>
            <a:endParaRPr lang="en-US" altLang="zh-TW" sz="1600" dirty="0">
              <a:solidFill>
                <a:srgbClr val="FF000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endParaRPr lang="zh-TW" altLang="en-US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60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1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611830" y="2571750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教育部政策布達</a:t>
            </a:r>
            <a:endParaRPr lang="zh-CN" altLang="en-US" sz="24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0117F4-AC51-92E1-B085-413AA7B1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541" y="187505"/>
            <a:ext cx="7886700" cy="52770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學校資料準備項目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0D4DE0-405D-A138-D0B3-64A064D9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EA43E06-F93B-AE91-B227-F2D651B38815}"/>
              </a:ext>
            </a:extLst>
          </p:cNvPr>
          <p:cNvGrpSpPr/>
          <p:nvPr/>
        </p:nvGrpSpPr>
        <p:grpSpPr>
          <a:xfrm>
            <a:off x="220088" y="188068"/>
            <a:ext cx="1277971" cy="491275"/>
            <a:chOff x="220088" y="188068"/>
            <a:chExt cx="1277971" cy="491275"/>
          </a:xfrm>
        </p:grpSpPr>
        <p:sp>
          <p:nvSpPr>
            <p:cNvPr id="5" name="框架 4">
              <a:extLst>
                <a:ext uri="{FF2B5EF4-FFF2-40B4-BE49-F238E27FC236}">
                  <a16:creationId xmlns:a16="http://schemas.microsoft.com/office/drawing/2014/main" id="{BA88DC1F-1E9D-7782-44D1-B9398C301476}"/>
                </a:ext>
              </a:extLst>
            </p:cNvPr>
            <p:cNvSpPr/>
            <p:nvPr/>
          </p:nvSpPr>
          <p:spPr>
            <a:xfrm>
              <a:off x="220088" y="188068"/>
              <a:ext cx="1277971" cy="491275"/>
            </a:xfrm>
            <a:prstGeom prst="fram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3342BBE-4082-1AA8-64C1-75AF796D4D8E}"/>
                </a:ext>
              </a:extLst>
            </p:cNvPr>
            <p:cNvSpPr txBox="1"/>
            <p:nvPr/>
          </p:nvSpPr>
          <p:spPr>
            <a:xfrm>
              <a:off x="337225" y="2490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俊羽圓體Regular" panose="020F0500000000000000" pitchFamily="34" charset="-120"/>
                  <a:ea typeface="俊羽圓體Regular" panose="020F0500000000000000" pitchFamily="34" charset="-120"/>
                </a:rPr>
                <a:t>前置準備</a:t>
              </a: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DB72D209-A2C2-AEC7-9655-9D409D6B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2" y="776178"/>
            <a:ext cx="6373114" cy="3258005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6F3C190-7E2B-4899-453B-A7861E4B8155}"/>
              </a:ext>
            </a:extLst>
          </p:cNvPr>
          <p:cNvSpPr txBox="1">
            <a:spLocks/>
          </p:cNvSpPr>
          <p:nvPr/>
        </p:nvSpPr>
        <p:spPr>
          <a:xfrm>
            <a:off x="2535383" y="2571750"/>
            <a:ext cx="6560126" cy="3263504"/>
          </a:xfrm>
          <a:prstGeom prst="rect">
            <a:avLst/>
          </a:prstGeom>
          <a:solidFill>
            <a:srgbClr val="FEFDD3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會議請準備：</a:t>
            </a:r>
            <a:endParaRPr lang="en-US" altLang="zh-TW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簽到表、領據</a:t>
            </a: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（外聘委員，經費已入各校）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、請學校協助代訂便當</a:t>
            </a: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（上午訪視）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、預留停車位，紙本資料如下：</a:t>
            </a:r>
            <a:endParaRPr lang="en-US" altLang="zh-TW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校園災害防救計畫：請置放活頁式資料夾內</a:t>
            </a: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（一式即可，可抽換）</a:t>
            </a:r>
            <a:endParaRPr lang="en-US" altLang="zh-TW" sz="18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防災地圖、矩陣式腳本、簡報等</a:t>
            </a: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（依人數印製）</a:t>
            </a:r>
            <a:endParaRPr lang="en-US" altLang="zh-TW" sz="18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訪視紀錄表（委員與輔導團員）</a:t>
            </a:r>
            <a:endParaRPr lang="en-US" altLang="zh-TW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58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3228D-6403-457F-7585-89B399CD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41" y="0"/>
            <a:ext cx="7886700" cy="994172"/>
          </a:xfrm>
        </p:spPr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學校資料準備項目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2914B5-EDA7-D783-F554-6A31E9F5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41" y="994172"/>
            <a:ext cx="8128288" cy="39591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學校於入校</a:t>
            </a:r>
            <a:r>
              <a:rPr lang="zh-TW" altLang="en-US" sz="1800" dirty="0">
                <a:solidFill>
                  <a:srgbClr val="0070C0"/>
                </a:solidFill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２週</a:t>
            </a:r>
            <a:r>
              <a:rPr lang="zh-TW" altLang="en-US" sz="18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前提供</a:t>
            </a:r>
            <a:b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</a:b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防災校園環境自主檢核紀錄表、計畫、腳本、地圖、簡報。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1800" u="sng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本市輔導團</a:t>
            </a:r>
            <a:endParaRPr lang="en-US" altLang="zh-TW" sz="18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到校輔導前 </a:t>
            </a:r>
            <a:r>
              <a:rPr lang="en-US" altLang="zh-TW" dirty="0">
                <a:solidFill>
                  <a:srgbClr val="0070C0"/>
                </a:solidFill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 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週根據「校園災害防救計畫書」、「腳本」 、 「校園防災地圖」提供相關修改意見，以供該場次輔導訪視委員（專家學者及縣市輔導團團員）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，俾利到校前閱讀資料，提升輔導效率。</a:t>
            </a:r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(p3)</a:t>
            </a: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上述資料電子檔，</a:t>
            </a:r>
            <a:r>
              <a:rPr lang="zh-TW" altLang="en-US" dirty="0">
                <a:solidFill>
                  <a:srgbClr val="46B2B5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請依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指定期程</a:t>
            </a:r>
            <a:r>
              <a:rPr lang="zh-TW" altLang="en-US" dirty="0">
                <a:solidFill>
                  <a:srgbClr val="46B2B5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寄到指定之信箱</a:t>
            </a:r>
            <a:r>
              <a:rPr lang="en-US" altLang="zh-TW" dirty="0">
                <a:solidFill>
                  <a:srgbClr val="46B2B5"/>
                </a:solidFill>
                <a:latin typeface="SYMBOL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amylin@mail.klcg.gov.tw</a:t>
            </a:r>
            <a:r>
              <a:rPr lang="zh-TW" altLang="en-US" dirty="0">
                <a:solidFill>
                  <a:srgbClr val="00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（或放雲端位置）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84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F2B87E-AAF4-65F5-6F12-BD3A61D3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88" y="146631"/>
            <a:ext cx="7886700" cy="994172"/>
          </a:xfrm>
        </p:spPr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二訪請提供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B22AA6-3512-D6A2-04C6-2EC96A42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" y="1342413"/>
            <a:ext cx="5010149" cy="3263504"/>
          </a:xfrm>
        </p:spPr>
        <p:txBody>
          <a:bodyPr/>
          <a:lstStyle/>
          <a:p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第一次訪視建議及修正意見對照表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52579F-AD93-0F28-6E8D-8F877463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070" y="240459"/>
            <a:ext cx="3951844" cy="45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7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DEA9C-C31D-B46B-2425-F1EA3091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7C48D-00B6-7B9E-6B76-D6481EFC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第一次訪視重點：災害潛勢檢核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5DF6B-20C2-6D83-C3C0-4DF56058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440"/>
            <a:ext cx="7886700" cy="343753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校園巡檢校園環境（建築物）、災害潛勢（利用</a:t>
            </a: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GIS</a:t>
            </a:r>
            <a:r>
              <a:rPr lang="zh-TW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系統查詢學校</a:t>
            </a:r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與斷層帶直線距離</a:t>
            </a:r>
            <a:r>
              <a:rPr lang="en-US" altLang="zh-TW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)</a:t>
            </a:r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、器材設備。</a:t>
            </a:r>
            <a:endParaRPr lang="en-US" altLang="zh-TW" sz="20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檢視警報系統設置（電腦畫面）與廣播系統連線。</a:t>
            </a:r>
            <a:endParaRPr lang="en-US" altLang="zh-TW" sz="20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校園安全死角、班級逃生路線（是否有路障、逃生門上鎖等）、集結點 。</a:t>
            </a:r>
            <a:endParaRPr lang="en-US" altLang="zh-TW" sz="20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風險較高之場域，例如歷史災害地點（譬如地震裂縫、淹水、土石流區域）、老舊電線及延長線插滿的教師辦公室等。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其他相關消防安全系統。</a:t>
            </a:r>
          </a:p>
        </p:txBody>
      </p:sp>
    </p:spTree>
    <p:extLst>
      <p:ext uri="{BB962C8B-B14F-4D97-AF65-F5344CB8AC3E}">
        <p14:creationId xmlns:p14="http://schemas.microsoft.com/office/powerpoint/2010/main" val="1920327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2778B-EEA3-9D55-321E-19A8986B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60" y="266917"/>
            <a:ext cx="8763986" cy="994172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第一次訪視重點：防災教育課程融入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BA6F72-47AE-DBB1-22AD-E0B834A3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1089"/>
            <a:ext cx="7886700" cy="37457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學校應</a:t>
            </a:r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列表說明</a:t>
            </a: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各年級防災教育融入教學領域。</a:t>
            </a:r>
            <a:endParaRPr lang="en-US" altLang="zh-TW" sz="2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7030A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基礎建置學校得請輔導團員入校講解教具課程應用。</a:t>
            </a:r>
            <a:endParaRPr lang="en-US" altLang="zh-TW" sz="2400" dirty="0">
              <a:solidFill>
                <a:srgbClr val="7030A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參加</a:t>
            </a:r>
            <a:r>
              <a:rPr lang="en-US" altLang="zh-TW" sz="2400" dirty="0">
                <a:solidFill>
                  <a:srgbClr val="0070C0"/>
                </a:solidFill>
                <a:latin typeface="俊羽圓體ExtraLight" panose="020F0500000000000000" pitchFamily="34" charset="-120"/>
                <a:ea typeface="俊羽圓體ExtraLight" panose="020F0500000000000000" pitchFamily="34" charset="-120"/>
              </a:rPr>
              <a:t>4/2.30</a:t>
            </a:r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防災教材教具競賽且成果於課程／活動中延伸應用。</a:t>
            </a:r>
            <a:endParaRPr lang="en-US" altLang="zh-TW" sz="24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防災宣導活動</a:t>
            </a: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  <a:endParaRPr lang="en-US" altLang="zh-TW" sz="2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其他創意防災作為。</a:t>
            </a:r>
            <a:endParaRPr lang="en-US" altLang="zh-TW" sz="2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請於二訪時提供照片、影片或心得等成果。</a:t>
            </a:r>
          </a:p>
        </p:txBody>
      </p:sp>
    </p:spTree>
    <p:extLst>
      <p:ext uri="{BB962C8B-B14F-4D97-AF65-F5344CB8AC3E}">
        <p14:creationId xmlns:p14="http://schemas.microsoft.com/office/powerpoint/2010/main" val="2383394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1F34-633D-F5BC-4AAC-FBC25DAE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422EE-F6BB-0660-C28D-DDC6AA3F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第二次訪視重點：全校演練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F34697-F57A-D06A-EA14-9AA294B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79" y="1085136"/>
            <a:ext cx="7886700" cy="3530962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第一次訪視建議及修正意見對照表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依照第一次訪視委員建議修正成</a:t>
            </a:r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合理情境之腳本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，並進行全校性演練（可針對學校加強部分，如全校教職員生點名及應變組織各組組員任務進行演練）。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請學校提供</a:t>
            </a:r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雨備方案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，若下雨時選擇就地掩蔽不疏散，仍應成立應變小組及調整演練內容。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人數清點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是否確實？包含到志工、廚工、警衛、校外貴賓等。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對外通報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是否統一訊息發布的管道。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若</a:t>
            </a:r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家長接回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學生，有無有人員登記。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0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巡檢建物</a:t>
            </a:r>
            <a:r>
              <a:rPr lang="zh-TW" altLang="en-US" sz="2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是否確實。</a:t>
            </a:r>
            <a:endParaRPr lang="en-US" altLang="zh-TW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endParaRPr lang="zh-TW" altLang="en-US" sz="20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669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BAA63F-6689-D296-A60A-1C2D2A09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16" y="226638"/>
            <a:ext cx="2632364" cy="77674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輔導重點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AE522A-821A-CB02-A804-FF439C46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1853633"/>
            <a:ext cx="3164401" cy="32574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CAB390E-B4D7-060B-6733-7154B606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70" y="1853634"/>
            <a:ext cx="3018349" cy="328986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64D02C-3531-93D0-506E-25841A33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19" y="1853635"/>
            <a:ext cx="2288215" cy="32898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A9EE7C-FFC0-EB7E-6A24-4569C08403DB}"/>
              </a:ext>
            </a:extLst>
          </p:cNvPr>
          <p:cNvSpPr txBox="1"/>
          <p:nvPr/>
        </p:nvSpPr>
        <p:spPr>
          <a:xfrm>
            <a:off x="946301" y="869257"/>
            <a:ext cx="293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成果報告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格式如下：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需依照檢核要點上傳資料至</a:t>
            </a:r>
            <a:r>
              <a:rPr lang="zh-TW" altLang="en-US" dirty="0"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教育部防災教育資訊網</a:t>
            </a:r>
          </a:p>
        </p:txBody>
      </p:sp>
    </p:spTree>
    <p:extLst>
      <p:ext uri="{BB962C8B-B14F-4D97-AF65-F5344CB8AC3E}">
        <p14:creationId xmlns:p14="http://schemas.microsoft.com/office/powerpoint/2010/main" val="109874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6CE412-2B55-95AE-4EB5-A0B5F8FB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簽到表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3C6D8E-D853-147A-3E70-86BFA639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7BECBA-083B-BD9E-04B8-1368A956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07" y="145915"/>
            <a:ext cx="4527847" cy="4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1B832-5335-CDC7-C3EB-0CF729D1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簡報製作參考，請見附錄三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346BBA-410C-8BE9-6A51-F69CC0F0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0359"/>
            <a:ext cx="7886700" cy="42931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提醒：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全市防災師資課程暨輔導團增能研習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：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115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b="1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（二）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由長樂國小辦理，講解新版計畫、地圖、腳本撰寫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本市災害防救計畫審查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：全市各級學校災害防救計畫等資料更新上傳，</a:t>
            </a:r>
            <a:r>
              <a:rPr lang="zh-TW" altLang="en-US" u="sng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上傳至［基隆市防災教育資訊網］，以供委員檢核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，網址</a:t>
            </a:r>
            <a:r>
              <a:rPr lang="en-US" altLang="zh-TW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https://preventdis.kl.edu.tw/viewsub/report/114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11</a:t>
            </a:r>
            <a:r>
              <a:rPr lang="en-US" altLang="zh-TW" sz="18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5</a:t>
            </a:r>
            <a:r>
              <a:rPr lang="zh-TW" altLang="en-US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年９月中旬教育部</a:t>
            </a:r>
            <a:r>
              <a:rPr lang="en-US" altLang="zh-TW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Gi</a:t>
            </a:r>
            <a:r>
              <a:rPr lang="zh-TW" altLang="en-US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ｓ圖台更新</a:t>
            </a:r>
            <a:r>
              <a:rPr lang="en-US" altLang="zh-TW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(</a:t>
            </a:r>
            <a:r>
              <a:rPr lang="zh-TW" altLang="en-US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約９月第</a:t>
            </a:r>
            <a:r>
              <a:rPr lang="en-US" altLang="zh-TW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</a:t>
            </a:r>
            <a:r>
              <a:rPr lang="zh-TW" altLang="en-US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週</a:t>
            </a:r>
            <a:r>
              <a:rPr lang="en-US" altLang="zh-TW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)</a:t>
            </a:r>
            <a:r>
              <a:rPr lang="zh-TW" altLang="en-US" sz="18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後，請各校上傳計畫、腳本、地圖等資料。</a:t>
            </a:r>
          </a:p>
          <a:p>
            <a:pPr lvl="1">
              <a:lnSpc>
                <a:spcPct val="100000"/>
              </a:lnSpc>
            </a:pPr>
            <a:r>
              <a:rPr lang="en-US" altLang="zh-TW" strike="sngStrike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</a:t>
            </a:r>
            <a:r>
              <a:rPr lang="zh-TW" altLang="en-US" strike="sngStrike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０月各評審委員審查完。</a:t>
            </a:r>
          </a:p>
          <a:p>
            <a:pPr lvl="1">
              <a:lnSpc>
                <a:spcPct val="100000"/>
              </a:lnSpc>
            </a:pPr>
            <a:r>
              <a:rPr lang="en-US" altLang="zh-TW" strike="sngStrike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11</a:t>
            </a:r>
            <a:r>
              <a:rPr lang="zh-TW" altLang="en-US" strike="sngStrike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底全市依審查意見</a:t>
            </a:r>
            <a:r>
              <a:rPr lang="zh-TW" altLang="en-US" u="sng" strike="sngStrike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修改並重新上傳</a:t>
            </a:r>
            <a:endParaRPr lang="en-US" altLang="zh-TW" u="sng" strike="sngStrike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trike="sngStrike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</a:t>
            </a:r>
            <a:r>
              <a:rPr lang="zh-TW" altLang="en-US" strike="sngStrike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基隆市防災教育資訊網及</a:t>
            </a:r>
            <a:endParaRPr lang="en-US" altLang="zh-TW" strike="sngStrike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trike="sngStrike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2.</a:t>
            </a:r>
            <a:r>
              <a:rPr lang="zh-TW" altLang="en-US" strike="sngStrike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 教育部防災教育資訊網</a:t>
            </a:r>
            <a:r>
              <a:rPr lang="zh-TW" altLang="en-US" strike="sngStrike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</a:p>
          <a:p>
            <a:endParaRPr lang="zh-TW" altLang="en-US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34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15A84E-9D8B-0DA7-AC0B-774651DF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訪視期程請各校列入行事曆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BEE526-5475-31F3-2D17-826F26CF6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一訪行程已定：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俊羽圓體Regular" panose="020F0500000000000000" pitchFamily="34" charset="-120"/>
                <a:cs typeface="Times New Roman" panose="02020603050405020304" pitchFamily="18" charset="0"/>
              </a:rPr>
              <a:t>4/16~5/29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，各校期程已安排外聘委員及輔導團委員。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訂定之期程，請確實列入貴校行事曆中，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勿安排其他重要活動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並請跟家長宣導防災教育之重要性。</a:t>
            </a:r>
            <a:endParaRPr lang="en-US" altLang="zh-TW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建議</a:t>
            </a:r>
            <a:r>
              <a: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校內知會各處室（組）及相關單位知悉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1411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/>
          <p:nvPr/>
        </p:nvSpPr>
        <p:spPr bwMode="auto">
          <a:xfrm>
            <a:off x="4628351" y="1567829"/>
            <a:ext cx="1149217" cy="1378036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23"/>
          <p:cNvSpPr/>
          <p:nvPr/>
        </p:nvSpPr>
        <p:spPr bwMode="auto">
          <a:xfrm>
            <a:off x="4399532" y="2829747"/>
            <a:ext cx="1378036" cy="1149216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 24"/>
          <p:cNvSpPr/>
          <p:nvPr/>
        </p:nvSpPr>
        <p:spPr bwMode="auto">
          <a:xfrm>
            <a:off x="3366433" y="2599221"/>
            <a:ext cx="1149216" cy="1379743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reeform 25"/>
          <p:cNvSpPr/>
          <p:nvPr/>
        </p:nvSpPr>
        <p:spPr bwMode="auto">
          <a:xfrm>
            <a:off x="3366433" y="1567829"/>
            <a:ext cx="1374620" cy="1149217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43"/>
          <p:cNvSpPr>
            <a:spLocks noEditPoints="1"/>
          </p:cNvSpPr>
          <p:nvPr/>
        </p:nvSpPr>
        <p:spPr bwMode="auto">
          <a:xfrm>
            <a:off x="5056806" y="3250761"/>
            <a:ext cx="294144" cy="381671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72"/>
          <p:cNvSpPr>
            <a:spLocks noEditPoints="1"/>
          </p:cNvSpPr>
          <p:nvPr/>
        </p:nvSpPr>
        <p:spPr bwMode="auto">
          <a:xfrm>
            <a:off x="3754941" y="1916990"/>
            <a:ext cx="372200" cy="373810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76"/>
          <p:cNvSpPr>
            <a:spLocks noEditPoints="1"/>
          </p:cNvSpPr>
          <p:nvPr/>
        </p:nvSpPr>
        <p:spPr bwMode="auto">
          <a:xfrm>
            <a:off x="3768910" y="3261343"/>
            <a:ext cx="344261" cy="348359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79"/>
          <p:cNvSpPr>
            <a:spLocks noEditPoints="1"/>
          </p:cNvSpPr>
          <p:nvPr/>
        </p:nvSpPr>
        <p:spPr bwMode="auto">
          <a:xfrm>
            <a:off x="5040327" y="1946918"/>
            <a:ext cx="325265" cy="380435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248915" y="1338398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48915" y="1615397"/>
            <a:ext cx="2093539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6248915" y="3244271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48915" y="3521270"/>
            <a:ext cx="2093539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065392" y="1338398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5500" y="1615397"/>
            <a:ext cx="211379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065392" y="3244271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5500" y="3521270"/>
            <a:ext cx="211379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5877DA00-54B0-8085-4AFD-11045358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0" cy="51709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B1178-EAC9-25EE-E597-E3A68EC1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新學期人員異動要交接與傳承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43C983-CA2D-E96B-4AE4-537AE1BC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基礎建置是以</a:t>
            </a:r>
            <a:r>
              <a:rPr lang="zh-TW" altLang="en-US" sz="2400" dirty="0">
                <a:solidFill>
                  <a:srgbClr val="FF000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「年」</a:t>
            </a: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單位為執行計畫，</a:t>
            </a:r>
            <a:r>
              <a:rPr lang="zh-TW" altLang="en-US" sz="2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新學期如有人員異動請確實移交相關業務檔案與承辦內容</a:t>
            </a:r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，避免資訊斷層。</a:t>
            </a:r>
            <a:endParaRPr lang="en-US" altLang="zh-TW" sz="2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sz="2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二次訪視會儘量安排相同輔導委員，但仍可能會有不同人員到校訪視，請學校務必依限提供訪視對照表等資料，可提供給要入校的委員。</a:t>
            </a:r>
          </a:p>
        </p:txBody>
      </p:sp>
    </p:spTree>
    <p:extLst>
      <p:ext uri="{BB962C8B-B14F-4D97-AF65-F5344CB8AC3E}">
        <p14:creationId xmlns:p14="http://schemas.microsoft.com/office/powerpoint/2010/main" val="4210118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4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1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510923" y="2571750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常見迷思提醒</a:t>
            </a:r>
            <a:endParaRPr lang="zh-CN" altLang="en-US" sz="24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E72C1C-80F6-9BEA-6A63-825A520B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92262"/>
            <a:ext cx="8048422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請各校留意近</a:t>
            </a:r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5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年校園災害事件紀錄</a:t>
            </a:r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—</a:t>
            </a:r>
            <a:b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</a:b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如淹水、土石流、坡地、地震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4F62D-7C16-F4B1-13B5-99AB2CC8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8" y="1025529"/>
            <a:ext cx="8651538" cy="405706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修訂歷程有無逐層核章？</a:t>
            </a:r>
            <a:endParaRPr lang="en-US" altLang="zh-TW" sz="14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圖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2.4.1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地震災害潛勢圖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圖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2.4.2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淹水災害潛勢圖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2.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６　近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5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年校園災害事件紀錄表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3.2.3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「災時約定通訊方式（通訊軟體、社群媒體或簡訊）」</a:t>
            </a:r>
            <a:r>
              <a:rPr lang="en-US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(</a:t>
            </a: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請問是否統一災時資訊以同一訊息對外告知家長</a:t>
            </a:r>
            <a:r>
              <a:rPr lang="en-US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3.1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災害應變器材檢核表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-&gt;</a:t>
            </a: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有無清點器材數量？有無簽章？</a:t>
            </a:r>
            <a:endParaRPr lang="en-US" altLang="zh-TW" sz="14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1.1</a:t>
            </a: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校園環境安全檢查表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－</a:t>
            </a:r>
            <a:r>
              <a:rPr lang="zh-TW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本表應於</a:t>
            </a:r>
            <a:r>
              <a:rPr lang="zh-TW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每學年暑假</a:t>
            </a:r>
            <a:r>
              <a:rPr lang="en-US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7</a:t>
            </a:r>
            <a:r>
              <a:rPr lang="zh-TW" altLang="zh-TW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月底前排定時間檢查</a:t>
            </a:r>
            <a:r>
              <a:rPr lang="zh-TW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，如需改善，應於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</a:t>
            </a:r>
            <a:r>
              <a:rPr lang="zh-TW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個月內進行改善及追蹤複檢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，且須</a:t>
            </a: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簽核章</a:t>
            </a:r>
            <a:endParaRPr lang="en-US" altLang="zh-TW" sz="14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1.2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防汛安全檢查表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-&gt;</a:t>
            </a:r>
            <a:r>
              <a:rPr lang="zh-TW" altLang="en-US" sz="1400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汛期、豪大雨、颱風前進行檢查</a:t>
            </a:r>
            <a:endParaRPr lang="en-US" altLang="zh-TW" sz="1400" dirty="0">
              <a:solidFill>
                <a:srgbClr val="0070C0"/>
              </a:solidFill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1.3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周邊坡地災害安全檢查表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1.7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演練檢討會議紀錄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９　班級人員清點紅綠表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附件</a:t>
            </a:r>
            <a:r>
              <a:rPr lang="en-US" altLang="zh-TW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2</a:t>
            </a:r>
            <a:r>
              <a:rPr lang="zh-TW" altLang="en-US" sz="1400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各類災害應變內容</a:t>
            </a:r>
            <a:endParaRPr lang="en-US" altLang="zh-TW" sz="1400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EBADAEF-CE21-4893-99C3-0A0054F89FCF}"/>
              </a:ext>
            </a:extLst>
          </p:cNvPr>
          <p:cNvCxnSpPr/>
          <p:nvPr/>
        </p:nvCxnSpPr>
        <p:spPr>
          <a:xfrm>
            <a:off x="466928" y="2858725"/>
            <a:ext cx="8323781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70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24F514-3DE8-DA88-9204-1AA111CC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298"/>
            <a:ext cx="7886700" cy="99417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sz="2800" dirty="0">
                <a:solidFill>
                  <a:srgbClr val="0070C0"/>
                </a:solidFill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1.1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校園環境安全檢查表</a:t>
            </a:r>
            <a:endParaRPr lang="zh-TW" altLang="en-US" sz="2800" dirty="0">
              <a:highlight>
                <a:srgbClr val="FFFF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326DEF-D39B-6F89-8519-A2DB7125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37" y="1563183"/>
            <a:ext cx="3943350" cy="3263504"/>
          </a:xfrm>
        </p:spPr>
        <p:txBody>
          <a:bodyPr/>
          <a:lstStyle/>
          <a:p>
            <a:r>
              <a:rPr lang="zh-TW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本表應於</a:t>
            </a:r>
            <a:r>
              <a:rPr lang="zh-TW" altLang="zh-TW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每學年暑假</a:t>
            </a:r>
            <a:r>
              <a:rPr lang="en-US" altLang="zh-TW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7</a:t>
            </a:r>
            <a:r>
              <a:rPr lang="zh-TW" altLang="zh-TW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月底前排定時間檢查</a:t>
            </a:r>
            <a:r>
              <a:rPr lang="zh-TW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，如需改善，應於</a:t>
            </a:r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3</a:t>
            </a:r>
            <a:r>
              <a:rPr lang="zh-TW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個月內進行改善及追蹤複檢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，且須簽核章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55B0CE-9734-48A8-C0B0-5747E7B4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" y="824345"/>
            <a:ext cx="4281786" cy="427066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2A8FE3-68DD-AA88-4C5F-D9CA8FB6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864" y="3256519"/>
            <a:ext cx="3473685" cy="18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83FDF-8763-2E03-1A23-295A9333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46963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附表</a:t>
            </a:r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1.2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　防汛安全檢查表</a:t>
            </a:r>
            <a:b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</a:br>
            <a:endParaRPr lang="zh-TW" altLang="en-US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B7FE32-1A98-E7B7-CF12-AE7A5E5E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82" y="629678"/>
            <a:ext cx="4401277" cy="3263504"/>
          </a:xfrm>
        </p:spPr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汛期／豪大雨前、颱風來臨前檢查，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簽核章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endParaRPr lang="zh-TW" altLang="en-US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E470AF-4F89-1680-D790-B5EDCD3D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" y="485138"/>
            <a:ext cx="4546750" cy="46583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808F25E-2CBD-E7F6-44ED-BAD7959E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8" y="2674022"/>
            <a:ext cx="4037817" cy="24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F5ACE3-90BA-9DE1-0035-9558FE94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4.2	</a:t>
            </a:r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災害通報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658760-DC6C-45BA-AAED-05B72BF48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先通報救災單位</a:t>
            </a:r>
            <a:endParaRPr lang="en-US" altLang="zh-TW" dirty="0">
              <a:latin typeface="俊羽圓體Regular" panose="020F0500000000000000" pitchFamily="34" charset="-120"/>
              <a:ea typeface="俊羽圓體Regular" panose="020F0500000000000000" pitchFamily="34" charset="-120"/>
            </a:endParaRPr>
          </a:p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再向教育處及校安通報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CA55B8A-797B-A881-863D-F41E76F54152}"/>
              </a:ext>
            </a:extLst>
          </p:cNvPr>
          <p:cNvGrpSpPr/>
          <p:nvPr/>
        </p:nvGrpSpPr>
        <p:grpSpPr>
          <a:xfrm>
            <a:off x="3910933" y="1369219"/>
            <a:ext cx="4403384" cy="3397250"/>
            <a:chOff x="3910933" y="1369219"/>
            <a:chExt cx="4403384" cy="339725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A0CDB8E-CC6A-8574-C3CA-308BDA1DE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12" y="1369219"/>
              <a:ext cx="4319905" cy="3397250"/>
            </a:xfrm>
            <a:prstGeom prst="rect">
              <a:avLst/>
            </a:prstGeom>
            <a:noFill/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AC4F716A-62C4-432E-EADE-A43184D64D66}"/>
                </a:ext>
              </a:extLst>
            </p:cNvPr>
            <p:cNvSpPr txBox="1"/>
            <p:nvPr/>
          </p:nvSpPr>
          <p:spPr>
            <a:xfrm>
              <a:off x="3910933" y="1594370"/>
              <a:ext cx="6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70C0"/>
                  </a:solidFill>
                  <a:latin typeface="俊羽圓體Regular" panose="020F0500000000000000" pitchFamily="34" charset="-120"/>
                  <a:ea typeface="俊羽圓體Regular" panose="020F0500000000000000" pitchFamily="34" charset="-120"/>
                </a:rPr>
                <a:t>1</a:t>
              </a:r>
              <a:endPara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EA69376-70EE-62A2-CD5D-317AD366B7C9}"/>
                </a:ext>
              </a:extLst>
            </p:cNvPr>
            <p:cNvSpPr txBox="1"/>
            <p:nvPr/>
          </p:nvSpPr>
          <p:spPr>
            <a:xfrm>
              <a:off x="3994412" y="3868660"/>
              <a:ext cx="66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70C0"/>
                  </a:solidFill>
                  <a:latin typeface="俊羽圓體Regular" panose="020F0500000000000000" pitchFamily="34" charset="-120"/>
                  <a:ea typeface="俊羽圓體Regular" panose="020F0500000000000000" pitchFamily="34" charset="-120"/>
                </a:rPr>
                <a:t>2</a:t>
              </a:r>
              <a:endParaRPr lang="zh-TW" altLang="en-US" dirty="0">
                <a:solidFill>
                  <a:srgbClr val="0070C0"/>
                </a:solidFill>
                <a:latin typeface="俊羽圓體Regular" panose="020F0500000000000000" pitchFamily="34" charset="-120"/>
                <a:ea typeface="俊羽圓體Regular" panose="020F0500000000000000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3B00304-EFFB-BD4F-D272-DE4D4FD94AF9}"/>
                </a:ext>
              </a:extLst>
            </p:cNvPr>
            <p:cNvSpPr/>
            <p:nvPr/>
          </p:nvSpPr>
          <p:spPr>
            <a:xfrm>
              <a:off x="4121727" y="1964987"/>
              <a:ext cx="3886200" cy="239949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734251F-3A24-73CC-4EB7-9198842E225B}"/>
                </a:ext>
              </a:extLst>
            </p:cNvPr>
            <p:cNvSpPr/>
            <p:nvPr/>
          </p:nvSpPr>
          <p:spPr>
            <a:xfrm>
              <a:off x="5661490" y="3965641"/>
              <a:ext cx="1037617" cy="717195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975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AEECB6-C24F-51B4-C726-90184896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53063"/>
            <a:ext cx="2560321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俊羽圓體Regular" panose="020F0500000000000000" pitchFamily="34" charset="-120"/>
                <a:ea typeface="俊羽圓體Regular" panose="020F0500000000000000" pitchFamily="34" charset="-120"/>
              </a:rPr>
              <a:t>常見修正建議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D24A1AB-0470-A64D-9343-331EF4A8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DD9745D-9DD7-7D2A-1CCB-055CC97962EE}"/>
              </a:ext>
            </a:extLst>
          </p:cNvPr>
          <p:cNvGrpSpPr/>
          <p:nvPr/>
        </p:nvGrpSpPr>
        <p:grpSpPr>
          <a:xfrm>
            <a:off x="3345098" y="0"/>
            <a:ext cx="5527746" cy="5143500"/>
            <a:chOff x="3345098" y="0"/>
            <a:chExt cx="5527746" cy="51435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689FBB0-3794-799B-E75B-A7E2AD7F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5098" y="0"/>
              <a:ext cx="5527746" cy="5143500"/>
            </a:xfrm>
            <a:prstGeom prst="rect">
              <a:avLst/>
            </a:prstGeom>
          </p:spPr>
        </p:pic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DEF90F94-014E-D0F2-D026-B20002198BB2}"/>
                </a:ext>
              </a:extLst>
            </p:cNvPr>
            <p:cNvCxnSpPr/>
            <p:nvPr/>
          </p:nvCxnSpPr>
          <p:spPr>
            <a:xfrm>
              <a:off x="5486400" y="2438399"/>
              <a:ext cx="706582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C0E2D829-D71A-8195-56AC-A02EAE3F9C37}"/>
                </a:ext>
              </a:extLst>
            </p:cNvPr>
            <p:cNvCxnSpPr>
              <a:cxnSpLocks/>
            </p:cNvCxnSpPr>
            <p:nvPr/>
          </p:nvCxnSpPr>
          <p:spPr>
            <a:xfrm>
              <a:off x="4350327" y="2847108"/>
              <a:ext cx="155863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B5A00372-CF00-82C9-2D5C-C05C8A112B68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00" y="3865417"/>
              <a:ext cx="242454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F174F683-81E9-2891-3F08-12D3272D60D9}"/>
                </a:ext>
              </a:extLst>
            </p:cNvPr>
            <p:cNvCxnSpPr>
              <a:cxnSpLocks/>
            </p:cNvCxnSpPr>
            <p:nvPr/>
          </p:nvCxnSpPr>
          <p:spPr>
            <a:xfrm>
              <a:off x="4419599" y="4073235"/>
              <a:ext cx="215438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A44B724A-1776-B09D-7B3C-5201F5E22D88}"/>
                </a:ext>
              </a:extLst>
            </p:cNvPr>
            <p:cNvCxnSpPr>
              <a:cxnSpLocks/>
            </p:cNvCxnSpPr>
            <p:nvPr/>
          </p:nvCxnSpPr>
          <p:spPr>
            <a:xfrm>
              <a:off x="4409208" y="4267199"/>
              <a:ext cx="215438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CF6C69B-FF83-D176-3268-9C70A9BA89EF}"/>
              </a:ext>
            </a:extLst>
          </p:cNvPr>
          <p:cNvCxnSpPr>
            <a:cxnSpLocks/>
          </p:cNvCxnSpPr>
          <p:nvPr/>
        </p:nvCxnSpPr>
        <p:spPr>
          <a:xfrm>
            <a:off x="6372665" y="1139483"/>
            <a:ext cx="2398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E76EB1F-C032-792C-1E9C-711E16E2E777}"/>
              </a:ext>
            </a:extLst>
          </p:cNvPr>
          <p:cNvCxnSpPr>
            <a:cxnSpLocks/>
          </p:cNvCxnSpPr>
          <p:nvPr/>
        </p:nvCxnSpPr>
        <p:spPr>
          <a:xfrm>
            <a:off x="4165050" y="1320019"/>
            <a:ext cx="25593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04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EEBD84-AAFB-CFCE-87BF-915C9A90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329643-765A-6DA5-215C-F7BDCC55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801DCC8A-2B37-A9C5-D740-C38C88A78926}"/>
              </a:ext>
            </a:extLst>
          </p:cNvPr>
          <p:cNvGrpSpPr/>
          <p:nvPr/>
        </p:nvGrpSpPr>
        <p:grpSpPr>
          <a:xfrm>
            <a:off x="3348820" y="0"/>
            <a:ext cx="5611091" cy="5143500"/>
            <a:chOff x="3348820" y="0"/>
            <a:chExt cx="5611091" cy="51435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7E750DA-063E-F030-0237-FBCE219F4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8820" y="0"/>
              <a:ext cx="5611091" cy="5143500"/>
            </a:xfrm>
            <a:prstGeom prst="rect">
              <a:avLst/>
            </a:prstGeom>
          </p:spPr>
        </p:pic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E17C4E58-194A-D940-2BB2-88DD64F291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17" y="630381"/>
              <a:ext cx="193271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DD7030D9-60B9-FD78-47A9-14F9360EF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17" y="1669472"/>
              <a:ext cx="44196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5EFC55FF-901F-9ECE-ED78-8A423DF65D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17" y="1884217"/>
              <a:ext cx="249381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950E63AF-36CD-B3A6-09F1-9FE35B346179}"/>
                </a:ext>
              </a:extLst>
            </p:cNvPr>
            <p:cNvCxnSpPr>
              <a:cxnSpLocks/>
            </p:cNvCxnSpPr>
            <p:nvPr/>
          </p:nvCxnSpPr>
          <p:spPr>
            <a:xfrm>
              <a:off x="6407727" y="2285999"/>
              <a:ext cx="19812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F27387A3-E96B-0E11-8C73-62675EB19D11}"/>
                </a:ext>
              </a:extLst>
            </p:cNvPr>
            <p:cNvCxnSpPr>
              <a:cxnSpLocks/>
            </p:cNvCxnSpPr>
            <p:nvPr/>
          </p:nvCxnSpPr>
          <p:spPr>
            <a:xfrm>
              <a:off x="5091545" y="3089562"/>
              <a:ext cx="275705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B3619C7A-923A-2A57-E912-0B0F8F0D221E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17" y="3283526"/>
              <a:ext cx="225136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080F18C3-8D4F-983B-43B8-0A9CE339227C}"/>
                </a:ext>
              </a:extLst>
            </p:cNvPr>
            <p:cNvCxnSpPr>
              <a:cxnSpLocks/>
            </p:cNvCxnSpPr>
            <p:nvPr/>
          </p:nvCxnSpPr>
          <p:spPr>
            <a:xfrm>
              <a:off x="6262255" y="3505199"/>
              <a:ext cx="132310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798C5F80-9BA2-3A9E-0F28-E30D6FA8974D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3692235"/>
              <a:ext cx="200198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04B2BE7-B1E1-49FE-CD26-8BB84CA34E02}"/>
                </a:ext>
              </a:extLst>
            </p:cNvPr>
            <p:cNvCxnSpPr>
              <a:cxnSpLocks/>
            </p:cNvCxnSpPr>
            <p:nvPr/>
          </p:nvCxnSpPr>
          <p:spPr>
            <a:xfrm>
              <a:off x="5669972" y="4322617"/>
              <a:ext cx="322464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21122C95-F3C2-2347-9A08-A8F00201DF86}"/>
                </a:ext>
              </a:extLst>
            </p:cNvPr>
            <p:cNvCxnSpPr>
              <a:cxnSpLocks/>
            </p:cNvCxnSpPr>
            <p:nvPr/>
          </p:nvCxnSpPr>
          <p:spPr>
            <a:xfrm>
              <a:off x="4409208" y="4523508"/>
              <a:ext cx="199851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AC187F2D-C8D9-60DD-5B29-9A33F4575C27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17" y="4731327"/>
              <a:ext cx="180801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1ED59A9B-1A73-7E64-AE3E-25303B50890A}"/>
                </a:ext>
              </a:extLst>
            </p:cNvPr>
            <p:cNvCxnSpPr>
              <a:cxnSpLocks/>
            </p:cNvCxnSpPr>
            <p:nvPr/>
          </p:nvCxnSpPr>
          <p:spPr>
            <a:xfrm>
              <a:off x="5566062" y="4925291"/>
              <a:ext cx="1659083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6FE5BE8D-0B72-E3D3-11AC-5F8B45718A79}"/>
              </a:ext>
            </a:extLst>
          </p:cNvPr>
          <p:cNvSpPr txBox="1"/>
          <p:nvPr/>
        </p:nvSpPr>
        <p:spPr>
          <a:xfrm>
            <a:off x="5380892" y="443132"/>
            <a:ext cx="562708" cy="369332"/>
          </a:xfrm>
          <a:prstGeom prst="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9761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4B849D-32CA-0046-DA31-1897918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E720C184-5CE9-59DB-253C-8350C794F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2" y="1771567"/>
            <a:ext cx="3504301" cy="1901482"/>
          </a:xfrm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6C1331D3-7C21-112F-4D6D-1EC3163A0B2C}"/>
              </a:ext>
            </a:extLst>
          </p:cNvPr>
          <p:cNvGrpSpPr/>
          <p:nvPr/>
        </p:nvGrpSpPr>
        <p:grpSpPr>
          <a:xfrm>
            <a:off x="3504301" y="464126"/>
            <a:ext cx="5674939" cy="4516365"/>
            <a:chOff x="3469061" y="353290"/>
            <a:chExt cx="5674939" cy="451636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DBC4A4B-67AC-7823-B000-53729B94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8889"/>
            <a:stretch/>
          </p:blipFill>
          <p:spPr>
            <a:xfrm>
              <a:off x="3469061" y="353290"/>
              <a:ext cx="5674939" cy="4516365"/>
            </a:xfrm>
            <a:prstGeom prst="rect">
              <a:avLst/>
            </a:prstGeom>
          </p:spPr>
        </p:pic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8A6DF725-9AF7-0155-02B2-550E5B5CF6BF}"/>
                </a:ext>
              </a:extLst>
            </p:cNvPr>
            <p:cNvCxnSpPr>
              <a:cxnSpLocks/>
            </p:cNvCxnSpPr>
            <p:nvPr/>
          </p:nvCxnSpPr>
          <p:spPr>
            <a:xfrm>
              <a:off x="6780933" y="976745"/>
              <a:ext cx="189980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F3496269-2B46-17D0-79A8-F3ED6ADF4840}"/>
                </a:ext>
              </a:extLst>
            </p:cNvPr>
            <p:cNvCxnSpPr>
              <a:cxnSpLocks/>
            </p:cNvCxnSpPr>
            <p:nvPr/>
          </p:nvCxnSpPr>
          <p:spPr>
            <a:xfrm>
              <a:off x="6780933" y="1392706"/>
              <a:ext cx="2230582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AE85D825-6C71-8647-54E4-93F419F6A363}"/>
                </a:ext>
              </a:extLst>
            </p:cNvPr>
            <p:cNvCxnSpPr>
              <a:cxnSpLocks/>
            </p:cNvCxnSpPr>
            <p:nvPr/>
          </p:nvCxnSpPr>
          <p:spPr>
            <a:xfrm>
              <a:off x="4454236" y="1600525"/>
              <a:ext cx="150321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8135867B-78D8-76E4-09CF-AF4F63DCFE2B}"/>
                </a:ext>
              </a:extLst>
            </p:cNvPr>
            <p:cNvCxnSpPr>
              <a:cxnSpLocks/>
            </p:cNvCxnSpPr>
            <p:nvPr/>
          </p:nvCxnSpPr>
          <p:spPr>
            <a:xfrm>
              <a:off x="5500255" y="2016161"/>
              <a:ext cx="172489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0A377949-1DEF-89A6-5EC4-2B9211F289A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52579"/>
              <a:ext cx="29718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E5B89C54-E539-896E-9CDD-D74D2F271C8E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64" y="2833579"/>
              <a:ext cx="171103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D6FDA1D9-6AE1-7994-53C3-6CD437384870}"/>
                </a:ext>
              </a:extLst>
            </p:cNvPr>
            <p:cNvCxnSpPr>
              <a:cxnSpLocks/>
            </p:cNvCxnSpPr>
            <p:nvPr/>
          </p:nvCxnSpPr>
          <p:spPr>
            <a:xfrm>
              <a:off x="4523509" y="3055251"/>
              <a:ext cx="448800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F73C5025-4D45-C058-37FC-56F70E6805AE}"/>
                </a:ext>
              </a:extLst>
            </p:cNvPr>
            <p:cNvCxnSpPr>
              <a:cxnSpLocks/>
            </p:cNvCxnSpPr>
            <p:nvPr/>
          </p:nvCxnSpPr>
          <p:spPr>
            <a:xfrm>
              <a:off x="4523509" y="3269996"/>
              <a:ext cx="103909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D0756A9B-AE1B-0B2B-C1C7-256BE623AEEA}"/>
                </a:ext>
              </a:extLst>
            </p:cNvPr>
            <p:cNvCxnSpPr>
              <a:cxnSpLocks/>
            </p:cNvCxnSpPr>
            <p:nvPr/>
          </p:nvCxnSpPr>
          <p:spPr>
            <a:xfrm>
              <a:off x="7024254" y="3685633"/>
              <a:ext cx="110143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D8B7B8B6-8A8D-4C55-4984-45776C4EC7A1}"/>
                </a:ext>
              </a:extLst>
            </p:cNvPr>
            <p:cNvCxnSpPr>
              <a:cxnSpLocks/>
            </p:cNvCxnSpPr>
            <p:nvPr/>
          </p:nvCxnSpPr>
          <p:spPr>
            <a:xfrm>
              <a:off x="4542559" y="4733355"/>
              <a:ext cx="1290205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E1FEB4D4-B6B1-87A4-6853-7CB7D46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742" y="3902082"/>
              <a:ext cx="3954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1EFE8D-4432-AF8A-8B82-586F2C847C07}"/>
              </a:ext>
            </a:extLst>
          </p:cNvPr>
          <p:cNvSpPr txBox="1"/>
          <p:nvPr/>
        </p:nvSpPr>
        <p:spPr>
          <a:xfrm>
            <a:off x="4860387" y="4649371"/>
            <a:ext cx="986515" cy="369332"/>
          </a:xfrm>
          <a:prstGeom prst="rect">
            <a:avLst/>
          </a:prstGeom>
          <a:solidFill>
            <a:schemeClr val="accent5">
              <a:alpha val="3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306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CEB6ED-464E-E509-0EFE-64898966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C735DE-C4F0-EE94-F5FB-067B0646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647E893-D6A0-A78A-712C-B1EEA8E1F0B8}"/>
              </a:ext>
            </a:extLst>
          </p:cNvPr>
          <p:cNvGrpSpPr/>
          <p:nvPr/>
        </p:nvGrpSpPr>
        <p:grpSpPr>
          <a:xfrm>
            <a:off x="2106098" y="510777"/>
            <a:ext cx="6753883" cy="3500437"/>
            <a:chOff x="2106098" y="510777"/>
            <a:chExt cx="6753883" cy="350043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6DB5319-1188-7A81-5D10-C1A677D2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0202"/>
            <a:stretch/>
          </p:blipFill>
          <p:spPr>
            <a:xfrm>
              <a:off x="2106098" y="510777"/>
              <a:ext cx="6753883" cy="3500437"/>
            </a:xfrm>
            <a:prstGeom prst="rect">
              <a:avLst/>
            </a:prstGeom>
          </p:spPr>
        </p:pic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9B59F606-BF3F-7B93-F340-EAC09E8381DB}"/>
                </a:ext>
              </a:extLst>
            </p:cNvPr>
            <p:cNvCxnSpPr/>
            <p:nvPr/>
          </p:nvCxnSpPr>
          <p:spPr>
            <a:xfrm>
              <a:off x="3477491" y="750149"/>
              <a:ext cx="3415145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0AAA55FD-E137-5A7A-6632-47707E63935D}"/>
                </a:ext>
              </a:extLst>
            </p:cNvPr>
            <p:cNvCxnSpPr>
              <a:cxnSpLocks/>
            </p:cNvCxnSpPr>
            <p:nvPr/>
          </p:nvCxnSpPr>
          <p:spPr>
            <a:xfrm>
              <a:off x="4759036" y="992604"/>
              <a:ext cx="1530928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A35B9A7-EA8F-22BC-59AC-59E6F7D3E0A7}"/>
                </a:ext>
              </a:extLst>
            </p:cNvPr>
            <p:cNvCxnSpPr>
              <a:cxnSpLocks/>
            </p:cNvCxnSpPr>
            <p:nvPr/>
          </p:nvCxnSpPr>
          <p:spPr>
            <a:xfrm>
              <a:off x="3415145" y="3299386"/>
              <a:ext cx="3609110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20751BBD-B58A-1EFD-0E78-1A29044F9ADF}"/>
                </a:ext>
              </a:extLst>
            </p:cNvPr>
            <p:cNvCxnSpPr>
              <a:cxnSpLocks/>
            </p:cNvCxnSpPr>
            <p:nvPr/>
          </p:nvCxnSpPr>
          <p:spPr>
            <a:xfrm>
              <a:off x="3415145" y="3812005"/>
              <a:ext cx="4301837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353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750988-2A5D-3C72-7F2B-F9F00EB5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C9BBCA-C21D-3B07-77B4-553A75C44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60DBFB-E5B6-1226-1ECA-E1D377D4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9" y="0"/>
            <a:ext cx="9138814" cy="51435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3E1892C-34AB-F289-AC22-1C913F5D9785}"/>
              </a:ext>
            </a:extLst>
          </p:cNvPr>
          <p:cNvSpPr txBox="1"/>
          <p:nvPr/>
        </p:nvSpPr>
        <p:spPr>
          <a:xfrm>
            <a:off x="938758" y="3552947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包含防災演練檢視重點，</a:t>
            </a:r>
            <a:r>
              <a:rPr lang="zh-TW" altLang="en-US" dirty="0">
                <a:solidFill>
                  <a:srgbClr val="FF0000"/>
                </a:solidFill>
              </a:rPr>
              <a:t>如</a:t>
            </a:r>
            <a:r>
              <a:rPr lang="zh-TW" altLang="en-US" b="1" dirty="0">
                <a:solidFill>
                  <a:srgbClr val="FF0000"/>
                </a:solidFill>
              </a:rPr>
              <a:t>全校教職員生點名</a:t>
            </a:r>
            <a:r>
              <a:rPr lang="zh-TW" altLang="en-US" dirty="0">
                <a:solidFill>
                  <a:srgbClr val="FF0000"/>
                </a:solidFill>
              </a:rPr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應變組織各組組員任務</a:t>
            </a:r>
            <a:r>
              <a:rPr lang="zh-TW" altLang="en-US" dirty="0">
                <a:solidFill>
                  <a:srgbClr val="FF0000"/>
                </a:solidFill>
              </a:rPr>
              <a:t>等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21722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C68D-667D-C68D-E8B1-20E90657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EAAD85-5600-2D69-3D2F-9ECCBA1E1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>
            <a:extLst>
              <a:ext uri="{FF2B5EF4-FFF2-40B4-BE49-F238E27FC236}">
                <a16:creationId xmlns:a16="http://schemas.microsoft.com/office/drawing/2014/main" id="{29FB9740-C3CD-DE6D-54DE-AA47CF761D43}"/>
              </a:ext>
            </a:extLst>
          </p:cNvPr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1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>
            <a:extLst>
              <a:ext uri="{FF2B5EF4-FFF2-40B4-BE49-F238E27FC236}">
                <a16:creationId xmlns:a16="http://schemas.microsoft.com/office/drawing/2014/main" id="{B01BE0CE-CCAA-E138-87B4-75C735FDA5C3}"/>
              </a:ext>
            </a:extLst>
          </p:cNvPr>
          <p:cNvSpPr txBox="1"/>
          <p:nvPr/>
        </p:nvSpPr>
        <p:spPr>
          <a:xfrm>
            <a:off x="1611830" y="2571750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評分機制</a:t>
            </a:r>
            <a:endParaRPr lang="zh-CN" altLang="en-US" sz="24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9AB4331-AA09-7BD9-1942-E9E59FFAF933}"/>
              </a:ext>
            </a:extLst>
          </p:cNvPr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99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6"/>
          <p:cNvSpPr txBox="1"/>
          <p:nvPr/>
        </p:nvSpPr>
        <p:spPr>
          <a:xfrm>
            <a:off x="650443" y="256272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>
                <a:solidFill>
                  <a:srgbClr val="BF87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專家共識</a:t>
            </a:r>
            <a:endParaRPr lang="zh-CN" altLang="en-US" sz="1500" dirty="0">
              <a:solidFill>
                <a:srgbClr val="BF87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05582" y="197898"/>
            <a:ext cx="545662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6"/>
          <p:cNvSpPr txBox="1"/>
          <p:nvPr/>
        </p:nvSpPr>
        <p:spPr>
          <a:xfrm>
            <a:off x="162128" y="1385849"/>
            <a:ext cx="8657617" cy="304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目的為提升防災教育重視，且作為年底推薦績優學校之依據</a:t>
            </a:r>
            <a:endParaRPr lang="en-US" altLang="zh-TW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</a:pPr>
            <a:r>
              <a:rPr lang="zh-TW" altLang="en-US" sz="2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2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年第四次團務會議紀錄決議：評核表單設計增加評定級距以作為年底推薦績優學校之標準。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評分級距：</a:t>
            </a:r>
            <a:endParaRPr lang="en-US" altLang="zh-TW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26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分（含）以上為特優</a:t>
            </a:r>
          </a:p>
          <a:p>
            <a:pPr marL="914400" lvl="1" indent="-457200">
              <a:lnSpc>
                <a:spcPts val="26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分（含）以上為優等</a:t>
            </a:r>
          </a:p>
          <a:p>
            <a:pPr marL="914400" lvl="1" indent="-457200">
              <a:lnSpc>
                <a:spcPts val="26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分（含）以上未滿</a:t>
            </a: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分者為甲等</a:t>
            </a:r>
          </a:p>
          <a:p>
            <a:pPr marL="914400" lvl="1" indent="-457200">
              <a:lnSpc>
                <a:spcPts val="26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分（含）以上未滿</a:t>
            </a:r>
            <a:r>
              <a:rPr lang="en-US" altLang="zh-TW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分者為乙等</a:t>
            </a:r>
            <a:endParaRPr lang="en-US" altLang="zh-TW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2600"/>
              </a:lnSpc>
              <a:buFont typeface="Wingdings" panose="05000000000000000000" pitchFamily="2" charset="2"/>
              <a:buAutoNum type="arabicPeriod"/>
            </a:pPr>
            <a:endParaRPr lang="zh-TW" altLang="en-US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</a:pPr>
            <a:endParaRPr lang="zh-CN" altLang="en-US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237971" y="773993"/>
            <a:ext cx="4405363" cy="438582"/>
          </a:xfrm>
          <a:prstGeom prst="rect">
            <a:avLst/>
          </a:prstGeom>
          <a:solidFill>
            <a:srgbClr val="BF8714"/>
          </a:solidFill>
          <a:ln w="15875">
            <a:noFill/>
          </a:ln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入校評分機制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A2A38A-7EE8-2845-64DE-09F618F8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受輔導學校</a:t>
            </a:r>
            <a:r>
              <a:rPr lang="zh-TW" altLang="en-US" dirty="0">
                <a:solidFill>
                  <a:srgbClr val="0070C0"/>
                </a:solidFill>
                <a:latin typeface="+mn-ea"/>
                <a:ea typeface="+mn-ea"/>
              </a:rPr>
              <a:t>須</a:t>
            </a:r>
            <a:r>
              <a:rPr lang="zh-TW" altLang="en-US" dirty="0">
                <a:latin typeface="+mn-ea"/>
                <a:ea typeface="+mn-ea"/>
              </a:rPr>
              <a:t>進行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0C4C52-2595-3AD8-22A7-8B8E92B1F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907366"/>
            <a:ext cx="8051246" cy="3875649"/>
          </a:xfrm>
        </p:spPr>
        <p:txBody>
          <a:bodyPr>
            <a:normAutofit fontScale="92500"/>
          </a:bodyPr>
          <a:lstStyle/>
          <a:p>
            <a:pPr algn="just"/>
            <a:r>
              <a:rPr lang="zh-TW" altLang="en-US" sz="3200" dirty="0">
                <a:latin typeface="+mn-ea"/>
              </a:rPr>
              <a:t>「校園環境檢核」：</a:t>
            </a:r>
            <a:r>
              <a:rPr lang="zh-TW" altLang="en-US" sz="2000" dirty="0"/>
              <a:t>學校填寫</a:t>
            </a:r>
            <a:r>
              <a:rPr lang="zh-TW" altLang="en-US" sz="2000" dirty="0">
                <a:solidFill>
                  <a:srgbClr val="002060"/>
                </a:solidFill>
              </a:rPr>
              <a:t>防災校園環境自主檢核紀錄表</a:t>
            </a:r>
            <a:r>
              <a:rPr lang="zh-TW" altLang="en-US" sz="2000" dirty="0"/>
              <a:t>（詳見附錄一），倘若學校認為有需要，得依學校災害潛勢及周遭環境，由本市輔導團邀請具備災害潛勢相關專長之</a:t>
            </a:r>
            <a:r>
              <a:rPr lang="zh-TW" altLang="en-US" sz="2000" dirty="0">
                <a:solidFill>
                  <a:srgbClr val="0070C0"/>
                </a:solidFill>
              </a:rPr>
              <a:t>專家學者</a:t>
            </a:r>
            <a:r>
              <a:rPr lang="zh-TW" altLang="en-US" sz="2000" dirty="0"/>
              <a:t>，進行在地化災害潛勢檢核，並提出具體建議。</a:t>
            </a:r>
            <a:endParaRPr lang="en-US" altLang="zh-TW" sz="2000" dirty="0">
              <a:latin typeface="+mn-ea"/>
            </a:endParaRPr>
          </a:p>
          <a:p>
            <a:pPr algn="just"/>
            <a:r>
              <a:rPr lang="zh-TW" altLang="en-US" sz="3200" dirty="0">
                <a:latin typeface="+mn-ea"/>
              </a:rPr>
              <a:t>「全校防災演練」：</a:t>
            </a:r>
            <a:endParaRPr lang="en-US" altLang="zh-TW" sz="3200" dirty="0">
              <a:latin typeface="+mn-ea"/>
            </a:endParaRPr>
          </a:p>
          <a:p>
            <a:pPr algn="just"/>
            <a:r>
              <a:rPr lang="zh-TW" altLang="en-US" sz="2100" dirty="0"/>
              <a:t>由本市輔導團邀請輔導訪視委員到校協助學校檢視防災演練工作，及提出具體建議（附錄二）</a:t>
            </a:r>
            <a:r>
              <a:rPr lang="zh-TW" altLang="en-US" sz="2100" dirty="0">
                <a:solidFill>
                  <a:srgbClr val="0070C0"/>
                </a:solidFill>
              </a:rPr>
              <a:t>全校防災演練紀錄表</a:t>
            </a:r>
            <a:r>
              <a:rPr lang="zh-TW" altLang="en-US" sz="2100" dirty="0"/>
              <a:t>，倘若本市輔導團或學校其中一方認為有需要，得增加輔導場次。 </a:t>
            </a:r>
            <a:endParaRPr lang="en-US" altLang="zh-TW" sz="2100" dirty="0"/>
          </a:p>
          <a:p>
            <a:pPr algn="just"/>
            <a:r>
              <a:rPr lang="zh-TW" altLang="en-US" sz="2100" dirty="0"/>
              <a:t>到校輔導訪視除安排</a:t>
            </a:r>
            <a:r>
              <a:rPr lang="zh-TW" altLang="en-US" sz="2100" dirty="0">
                <a:solidFill>
                  <a:srgbClr val="0070C0"/>
                </a:solidFill>
              </a:rPr>
              <a:t>本市輔導團成員</a:t>
            </a:r>
            <a:r>
              <a:rPr lang="zh-TW" altLang="en-US" sz="2100" dirty="0"/>
              <a:t>（建議至少</a:t>
            </a:r>
            <a:r>
              <a:rPr lang="en-US" altLang="zh-TW" sz="2100" dirty="0"/>
              <a:t>2</a:t>
            </a:r>
            <a:r>
              <a:rPr lang="zh-TW" altLang="en-US" sz="2100" dirty="0"/>
              <a:t>位，今年有新增</a:t>
            </a:r>
            <a:r>
              <a:rPr lang="zh-TW" altLang="en-US" sz="2100" dirty="0">
                <a:solidFill>
                  <a:srgbClr val="0070C0"/>
                </a:solidFill>
              </a:rPr>
              <a:t>觀摩委員</a:t>
            </a:r>
            <a:r>
              <a:rPr lang="zh-TW" altLang="en-US" sz="2100" dirty="0"/>
              <a:t>）外，另須邀請</a:t>
            </a:r>
            <a:r>
              <a:rPr lang="zh-TW" altLang="en-US" sz="2100" dirty="0">
                <a:solidFill>
                  <a:srgbClr val="0070C0"/>
                </a:solidFill>
              </a:rPr>
              <a:t>其他縣市輔導團成員</a:t>
            </a:r>
            <a:r>
              <a:rPr lang="zh-TW" altLang="en-US" sz="2100" dirty="0"/>
              <a:t>（建議至少</a:t>
            </a:r>
            <a:r>
              <a:rPr lang="en-US" altLang="zh-TW" sz="2100" dirty="0"/>
              <a:t>1</a:t>
            </a:r>
            <a:r>
              <a:rPr lang="zh-TW" altLang="en-US" sz="2100" dirty="0"/>
              <a:t>位）到校輔導訪視。</a:t>
            </a:r>
            <a:endParaRPr lang="en-US" altLang="zh-TW" sz="2100" dirty="0"/>
          </a:p>
          <a:p>
            <a:pPr algn="just"/>
            <a:endParaRPr lang="zh-TW" altLang="en-US" sz="2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424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EBF595-D90B-8625-4268-058A3BAA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89"/>
            <a:ext cx="7860584" cy="111909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+mn-ea"/>
                <a:ea typeface="+mn-ea"/>
              </a:rPr>
              <a:t>縣市輔導團成員輔導訪視作業注意事項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4E002F-A35E-15DC-7D34-BC80C156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984740"/>
            <a:ext cx="7860584" cy="3312414"/>
          </a:xfrm>
        </p:spPr>
        <p:txBody>
          <a:bodyPr/>
          <a:lstStyle/>
          <a:p>
            <a:r>
              <a:rPr lang="zh-TW" altLang="en-US" sz="1800" dirty="0">
                <a:latin typeface="+mn-ea"/>
              </a:rPr>
              <a:t>應熟悉教育部防災教育各學習階段推動目標</a:t>
            </a:r>
            <a:endParaRPr lang="en-US" altLang="zh-TW" sz="1800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7DDEAD-D24C-379C-478E-8B176F4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67" y="1405888"/>
            <a:ext cx="4632020" cy="35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9784-6DEB-18DB-4211-A5F112F1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704D3-9BA5-B72F-7CBB-8D9BEFB6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89"/>
            <a:ext cx="7860584" cy="111909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+mn-ea"/>
                <a:ea typeface="+mn-ea"/>
              </a:rPr>
              <a:t>縣市輔導團成員輔導訪視作業注意事項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8BC9D9-63AA-5753-5CB8-C43F7329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048044"/>
            <a:ext cx="7860584" cy="3312414"/>
          </a:xfrm>
        </p:spPr>
        <p:txBody>
          <a:bodyPr/>
          <a:lstStyle/>
          <a:p>
            <a:pPr marL="0" indent="0">
              <a:buNone/>
            </a:pPr>
            <a:endParaRPr lang="en-US" altLang="zh-TW" sz="1800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2A878-C33C-82DD-6417-F0FFC26F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0" y="1260865"/>
            <a:ext cx="8162499" cy="31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AB1B8-E528-B540-6F81-45D881B1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行程安排：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896792-6860-02C0-8320-C00F8403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12642"/>
            <a:ext cx="2172165" cy="2695193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+mn-ea"/>
              </a:rPr>
              <a:t>請見流程作業說明</a:t>
            </a:r>
            <a:r>
              <a:rPr lang="en-US" altLang="zh-TW" dirty="0">
                <a:latin typeface="+mn-ea"/>
              </a:rPr>
              <a:t>p5</a:t>
            </a:r>
          </a:p>
          <a:p>
            <a:r>
              <a:rPr lang="zh-TW" altLang="en-US" dirty="0">
                <a:latin typeface="+mn-ea"/>
              </a:rPr>
              <a:t>目前訪視時間，請見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https://docs.google.com/spreadsheets/d/109OnPJLnoStrD9jec15-kyyXJ_BxA_kJP6wkZUjiTlw/edit?pli=1&amp;gid=1984183919#gid=1984183919</a:t>
            </a: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C77C4D-4744-A7E5-41E1-0B54BD30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65" y="1281759"/>
            <a:ext cx="6400335" cy="38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0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1482</TotalTime>
  <Words>1993</Words>
  <Application>Microsoft Office PowerPoint</Application>
  <PresentationFormat>如螢幕大小 (16:9)</PresentationFormat>
  <Paragraphs>166</Paragraphs>
  <Slides>51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Batang</vt:lpstr>
      <vt:lpstr>微软雅黑</vt:lpstr>
      <vt:lpstr>华文细黑</vt:lpstr>
      <vt:lpstr>SYMBOLfont</vt:lpstr>
      <vt:lpstr>俊羽圓體ExtraLight</vt:lpstr>
      <vt:lpstr>俊羽圓體Regular</vt:lpstr>
      <vt:lpstr>微軟正黑體</vt:lpstr>
      <vt:lpstr>Arial</vt:lpstr>
      <vt:lpstr>Calibri</vt:lpstr>
      <vt:lpstr>Gill Sans MT</vt:lpstr>
      <vt:lpstr>Impact</vt:lpstr>
      <vt:lpstr>Times New Roman</vt:lpstr>
      <vt:lpstr>Wingdings</vt:lpstr>
      <vt:lpstr>徽章</vt:lpstr>
      <vt:lpstr>PowerPoint 簡報</vt:lpstr>
      <vt:lpstr>PowerPoint 簡報</vt:lpstr>
      <vt:lpstr>PowerPoint 簡報</vt:lpstr>
      <vt:lpstr>PowerPoint 簡報</vt:lpstr>
      <vt:lpstr>PowerPoint 簡報</vt:lpstr>
      <vt:lpstr>受輔導學校須進行</vt:lpstr>
      <vt:lpstr>縣市輔導團成員輔導訪視作業注意事項</vt:lpstr>
      <vt:lpstr>縣市輔導團成員輔導訪視作業注意事項</vt:lpstr>
      <vt:lpstr>行程安排：</vt:lpstr>
      <vt:lpstr>輔導期程：</vt:lpstr>
      <vt:lpstr>PowerPoint 簡報</vt:lpstr>
      <vt:lpstr>PowerPoint 簡報</vt:lpstr>
      <vt:lpstr>第一次訪視：校園環境檢核</vt:lpstr>
      <vt:lpstr>PowerPoint 簡報</vt:lpstr>
      <vt:lpstr>PowerPoint 簡報</vt:lpstr>
      <vt:lpstr>第一次訪視：校園環境檢核</vt:lpstr>
      <vt:lpstr>PowerPoint 簡報</vt:lpstr>
      <vt:lpstr>第二次訪視：全校防災演練</vt:lpstr>
      <vt:lpstr>PowerPoint 簡報</vt:lpstr>
      <vt:lpstr>PowerPoint 簡報</vt:lpstr>
      <vt:lpstr>PowerPoint 簡報</vt:lpstr>
      <vt:lpstr>執行重點</vt:lpstr>
      <vt:lpstr>執行重點</vt:lpstr>
      <vt:lpstr>PowerPoint 簡報</vt:lpstr>
      <vt:lpstr>PowerPoint 簡報</vt:lpstr>
      <vt:lpstr>PowerPoint 簡報</vt:lpstr>
      <vt:lpstr>PowerPoint 簡報</vt:lpstr>
      <vt:lpstr>PowerPoint 簡報</vt:lpstr>
      <vt:lpstr>防災校園輔導流程作業說明</vt:lpstr>
      <vt:lpstr>學校資料準備項目</vt:lpstr>
      <vt:lpstr>學校資料準備項目</vt:lpstr>
      <vt:lpstr>二訪請提供</vt:lpstr>
      <vt:lpstr>第一次訪視重點：災害潛勢檢核</vt:lpstr>
      <vt:lpstr>第一次訪視重點：防災教育課程融入</vt:lpstr>
      <vt:lpstr>第二次訪視重點：全校演練</vt:lpstr>
      <vt:lpstr>輔導重點</vt:lpstr>
      <vt:lpstr>簽到表</vt:lpstr>
      <vt:lpstr>簡報製作參考，請見附錄三</vt:lpstr>
      <vt:lpstr>訪視期程請各校列入行事曆</vt:lpstr>
      <vt:lpstr>新學期人員異動要交接與傳承</vt:lpstr>
      <vt:lpstr>PowerPoint 簡報</vt:lpstr>
      <vt:lpstr>請各校留意近5年校園災害事件紀錄— 如淹水、土石流、坡地、地震</vt:lpstr>
      <vt:lpstr>附表1.1　校園環境安全檢查表</vt:lpstr>
      <vt:lpstr>附表1.2　防汛安全檢查表 </vt:lpstr>
      <vt:lpstr>4.2 災害通報</vt:lpstr>
      <vt:lpstr>常見修正建議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林宛璇</dc:creator>
  <dc:description>http://www.ypppt.com/</dc:description>
  <cp:lastModifiedBy>林宛璇</cp:lastModifiedBy>
  <cp:revision>66</cp:revision>
  <cp:lastPrinted>2026-02-23T06:24:32Z</cp:lastPrinted>
  <dcterms:created xsi:type="dcterms:W3CDTF">2017-03-23T05:26:00Z</dcterms:created>
  <dcterms:modified xsi:type="dcterms:W3CDTF">2026-03-23T09:53:08Z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